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6450" r:id="rId4"/>
  </p:sldMasterIdLst>
  <p:notesMasterIdLst>
    <p:notesMasterId r:id="rId19"/>
  </p:notesMasterIdLst>
  <p:handoutMasterIdLst>
    <p:handoutMasterId r:id="rId20"/>
  </p:handoutMasterIdLst>
  <p:sldIdLst>
    <p:sldId id="2147471078" r:id="rId5"/>
    <p:sldId id="141169328" r:id="rId6"/>
    <p:sldId id="500" r:id="rId7"/>
    <p:sldId id="423" r:id="rId8"/>
    <p:sldId id="141169291" r:id="rId9"/>
    <p:sldId id="450" r:id="rId10"/>
    <p:sldId id="522" r:id="rId11"/>
    <p:sldId id="523" r:id="rId12"/>
    <p:sldId id="506" r:id="rId13"/>
    <p:sldId id="428" r:id="rId14"/>
    <p:sldId id="268" r:id="rId15"/>
    <p:sldId id="141169290" r:id="rId16"/>
    <p:sldId id="526" r:id="rId17"/>
    <p:sldId id="543" r:id="rId18"/>
  </p:sldIdLst>
  <p:sldSz cx="12192000" cy="6858000"/>
  <p:notesSz cx="6858000" cy="9296400"/>
  <p:custDataLst>
    <p:tags r:id="rId21"/>
  </p:custDataLst>
  <p:defaultTextStyle>
    <a:defPPr>
      <a:defRPr lang="en-US"/>
    </a:defPPr>
    <a:lvl1pPr algn="l" defTabSz="615914"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615914" algn="l" defTabSz="615914"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1231828" algn="l" defTabSz="615914"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847743" algn="l" defTabSz="615914"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2463657" algn="l" defTabSz="615914"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3079571" algn="l" defTabSz="615914" rtl="0" eaLnBrk="1" latinLnBrk="0" hangingPunct="1">
      <a:defRPr kern="1200">
        <a:solidFill>
          <a:schemeClr val="tx1"/>
        </a:solidFill>
        <a:latin typeface="Arial" charset="0"/>
        <a:ea typeface="MS PGothic" charset="0"/>
        <a:cs typeface="MS PGothic" charset="0"/>
      </a:defRPr>
    </a:lvl6pPr>
    <a:lvl7pPr marL="3695485" algn="l" defTabSz="615914" rtl="0" eaLnBrk="1" latinLnBrk="0" hangingPunct="1">
      <a:defRPr kern="1200">
        <a:solidFill>
          <a:schemeClr val="tx1"/>
        </a:solidFill>
        <a:latin typeface="Arial" charset="0"/>
        <a:ea typeface="MS PGothic" charset="0"/>
        <a:cs typeface="MS PGothic" charset="0"/>
      </a:defRPr>
    </a:lvl7pPr>
    <a:lvl8pPr marL="4311398" algn="l" defTabSz="615914" rtl="0" eaLnBrk="1" latinLnBrk="0" hangingPunct="1">
      <a:defRPr kern="1200">
        <a:solidFill>
          <a:schemeClr val="tx1"/>
        </a:solidFill>
        <a:latin typeface="Arial" charset="0"/>
        <a:ea typeface="MS PGothic" charset="0"/>
        <a:cs typeface="MS PGothic" charset="0"/>
      </a:defRPr>
    </a:lvl8pPr>
    <a:lvl9pPr marL="4927314" algn="l" defTabSz="615914" rtl="0" eaLnBrk="1" latinLnBrk="0" hangingPunct="1">
      <a:defRPr kern="1200">
        <a:solidFill>
          <a:schemeClr val="tx1"/>
        </a:solidFill>
        <a:latin typeface="Arial" charset="0"/>
        <a:ea typeface="MS PGothic" charset="0"/>
        <a:cs typeface="MS PGothic" charset="0"/>
      </a:defRPr>
    </a:lvl9pPr>
  </p:defaultTextStyle>
  <p:extLst>
    <p:ext uri="{521415D9-36F7-43E2-AB2F-B90AF26B5E84}">
      <p14:sectionLst xmlns:p14="http://schemas.microsoft.com/office/powerpoint/2010/main">
        <p14:section name="Introduction" id="{24BBCE70-1D6F-F241-9808-1DCFD251134C}">
          <p14:sldIdLst>
            <p14:sldId id="2147471078"/>
          </p14:sldIdLst>
        </p14:section>
        <p14:section name="Part 1: Why choose Kaiser Permanente?" id="{FB99925E-B3E6-6E42-9DC3-C14007295BF2}">
          <p14:sldIdLst>
            <p14:sldId id="141169328"/>
            <p14:sldId id="500"/>
          </p14:sldIdLst>
        </p14:section>
        <p14:section name="Personalized, convenient" id="{D07E95F2-591B-0249-8C94-9F434CD2CD4E}">
          <p14:sldIdLst>
            <p14:sldId id="423"/>
            <p14:sldId id="141169291"/>
            <p14:sldId id="450"/>
          </p14:sldIdLst>
        </p14:section>
        <p14:section name="Mental health &amp; wellness" id="{21AD152C-8EE7-FA4B-B450-65E1652EC73C}">
          <p14:sldIdLst>
            <p14:sldId id="522"/>
            <p14:sldId id="523"/>
          </p14:sldIdLst>
        </p14:section>
        <p14:section name="World class" id="{0563114E-23E8-7D4F-8B0E-162B580012BB}">
          <p14:sldIdLst>
            <p14:sldId id="506"/>
          </p14:sldIdLst>
        </p14:section>
        <p14:section name="Complete care that's right for you" id="{7D84F5B6-6970-1D4F-823B-3606BE589639}">
          <p14:sldIdLst>
            <p14:sldId id="428"/>
            <p14:sldId id="268"/>
            <p14:sldId id="141169290"/>
            <p14:sldId id="526"/>
            <p14:sldId id="543"/>
          </p14:sldIdLst>
        </p14:section>
      </p14:sectionLst>
    </p:ext>
    <p:ext uri="{EFAFB233-063F-42B5-8137-9DF3F51BA10A}">
      <p15:sldGuideLst xmlns:p15="http://schemas.microsoft.com/office/powerpoint/2012/main">
        <p15:guide id="1" orient="horz" pos="2160" userDrawn="1">
          <p15:clr>
            <a:srgbClr val="A4A3A4"/>
          </p15:clr>
        </p15:guide>
        <p15:guide id="2" orient="horz" pos="1464" userDrawn="1">
          <p15:clr>
            <a:srgbClr val="A4A3A4"/>
          </p15:clr>
        </p15:guide>
        <p15:guide id="3" pos="3840" userDrawn="1">
          <p15:clr>
            <a:srgbClr val="A4A3A4"/>
          </p15:clr>
        </p15:guide>
        <p15:guide id="4" userDrawn="1">
          <p15:clr>
            <a:srgbClr val="A4A3A4"/>
          </p15:clr>
        </p15:guide>
        <p15:guide id="5" pos="928" userDrawn="1">
          <p15:clr>
            <a:srgbClr val="A4A3A4"/>
          </p15:clr>
        </p15:guide>
        <p15:guide id="6" pos="320" userDrawn="1">
          <p15:clr>
            <a:srgbClr val="A4A3A4"/>
          </p15:clr>
        </p15:guide>
        <p15:guide id="7" orient="horz" pos="840" userDrawn="1">
          <p15:clr>
            <a:srgbClr val="A4A3A4"/>
          </p15:clr>
        </p15:guide>
        <p15:guide id="8" orient="horz" pos="9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E28B20-998D-A3F4-3B31-8557ED5AE246}" name="Michael T Cuesta" initials="MC" userId="S::Michael.T.Cuesta@kp.org::296c1247-ea50-4739-a7da-b1673947bdb9" providerId="AD"/>
  <p188:author id="{E5A5D434-8F80-32B0-93AC-2818B13B98DE}" name="Anna Faye I Sturm" initials="AS" userId="S::Anna-Faye.I.Sturm@kp.org::d08d2b42-470f-4e6e-824f-06ef3b4fd2c7" providerId="AD"/>
  <p188:author id="{B7AD323B-18D9-64D0-D387-44A93E539769}" name="Jordan Gibler" initials="JG" userId="S::jordan.x.gibler@kp.org::dd95ddd1-3da6-4fe6-80f3-173ce30416f8" providerId="AD"/>
  <p188:author id="{9B821F3F-52B6-5EA8-AA36-C6870F13EDC3}" name="Anna Faye I Sturm" initials="AFIS" userId="S::anna-faye.i.sturm@kp.org::d08d2b42-470f-4e6e-824f-06ef3b4fd2c7" providerId="AD"/>
  <p188:author id="{79EBBD54-C9AA-0F3B-A1FE-E80ED490A972}" name="Cristina Gutierrez" initials="CG" userId="S::cristina.gutierrez@kp.org::31dc184b-9bdf-49cd-af0f-4bc439456f0e" providerId="AD"/>
  <p188:author id="{324FA965-A8C2-37F4-D2EC-21F5D7EAB732}" name="Emelie P Battaglia" initials="EPB" userId="S::emelie.p.battaglia@kp.org::940b99c0-4d2a-4c2a-95cf-fb9dc17fd394" providerId="AD"/>
  <p188:author id="{434BB571-0290-C8A5-528B-1F6EA97EB306}" name="Jordan Gibler" initials="" userId="S::Jordan.X.Gibler@kp.org::dd95ddd1-3da6-4fe6-80f3-173ce30416f8" providerId="AD"/>
  <p188:author id="{FA003984-F31B-AC98-6F10-43E4B6F2C31F}" name="Jaime L Assadi" initials="JLA" userId="S::Jaime.L.Assadi@kp.org::f847f1b9-8d4c-416c-82b4-e1fff17f9b5b" providerId="AD"/>
  <p188:author id="{D7C3EEA8-0D62-EF39-16FB-C38F037E9B94}" name="Benjamin Cave" initials="BC" userId="Benjamin Cave" providerId="None"/>
  <p188:author id="{39AC80B8-92A4-882D-F02C-3F1C42752AB9}" name="Michael Thomas Cuesta" initials="MTC" userId="S::michael.t.cuesta@kp.org::296c1247-ea50-4739-a7da-b1673947bdb9" providerId="AD"/>
  <p188:author id="{95256EC7-BFB1-E14C-3A73-4027B068A699}" name="Cristina Gutierrez" initials="CG" userId="S::Cristina.Gutierrez@kp.org::31dc184b-9bdf-49cd-af0f-4bc439456f0e" providerId="AD"/>
  <p188:author id="{AD01CCDC-2DBE-0C84-24A8-53049D758EA9}" name="Em Battaglia" initials="EB" userId="S::Emelie.P.Battaglia@kp.org::940b99c0-4d2a-4c2a-95cf-fb9dc17fd394" providerId="AD"/>
  <p188:author id="{C3D809F0-5330-73AB-77D6-8C5E3D897700}" name="Catherine B Hamm" initials="CBH" userId="S::Catherine.B.Hamm@kp.org::ffbd0f38-b78c-49d6-bcb8-c7feca8017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manda X. Barrett" initials="AXB" lastIdx="45" clrIdx="0"/>
  <p:cmAuthor id="7" name="Patrick Bates" initials="PB" lastIdx="60" clrIdx="7">
    <p:extLst>
      <p:ext uri="{19B8F6BF-5375-455C-9EA6-DF929625EA0E}">
        <p15:presenceInfo xmlns:p15="http://schemas.microsoft.com/office/powerpoint/2012/main" userId="S::Patrick.Bates@kp.org::f838c354-b14c-496c-9ba7-a4786c3b8742" providerId="AD"/>
      </p:ext>
    </p:extLst>
  </p:cmAuthor>
  <p:cmAuthor id="1" name="Kari Weis" initials="" lastIdx="0" clrIdx="1"/>
  <p:cmAuthor id="8" name="Jaime L Assadi" initials="JLA" lastIdx="192" clrIdx="8">
    <p:extLst>
      <p:ext uri="{19B8F6BF-5375-455C-9EA6-DF929625EA0E}">
        <p15:presenceInfo xmlns:p15="http://schemas.microsoft.com/office/powerpoint/2012/main" userId="S::Jaime.L.Assadi@kp.org::f847f1b9-8d4c-416c-82b4-e1fff17f9b5b" providerId="AD"/>
      </p:ext>
    </p:extLst>
  </p:cmAuthor>
  <p:cmAuthor id="2" name="Tanya E Forsberg" initials="TEF" lastIdx="30" clrIdx="2">
    <p:extLst>
      <p:ext uri="{19B8F6BF-5375-455C-9EA6-DF929625EA0E}">
        <p15:presenceInfo xmlns:p15="http://schemas.microsoft.com/office/powerpoint/2012/main" userId="S-1-5-21-1229272821-706699826-839522115-3729924" providerId="AD"/>
      </p:ext>
    </p:extLst>
  </p:cmAuthor>
  <p:cmAuthor id="9" name="Tammy V Park" initials="TVP" lastIdx="5" clrIdx="9">
    <p:extLst>
      <p:ext uri="{19B8F6BF-5375-455C-9EA6-DF929625EA0E}">
        <p15:presenceInfo xmlns:p15="http://schemas.microsoft.com/office/powerpoint/2012/main" userId="S::tammy.park@kp.org::301ca5ce-2077-43cd-ba0a-21552feff753" providerId="AD"/>
      </p:ext>
    </p:extLst>
  </p:cmAuthor>
  <p:cmAuthor id="3" name="FRED RICHARD MARTICH" initials="FRM" lastIdx="11" clrIdx="3">
    <p:extLst>
      <p:ext uri="{19B8F6BF-5375-455C-9EA6-DF929625EA0E}">
        <p15:presenceInfo xmlns:p15="http://schemas.microsoft.com/office/powerpoint/2012/main" userId="S-1-5-21-1229272821-706699826-839522115-473527" providerId="AD"/>
      </p:ext>
    </p:extLst>
  </p:cmAuthor>
  <p:cmAuthor id="10" name="Benjamin L Cave" initials="BLC" lastIdx="2" clrIdx="10">
    <p:extLst>
      <p:ext uri="{19B8F6BF-5375-455C-9EA6-DF929625EA0E}">
        <p15:presenceInfo xmlns:p15="http://schemas.microsoft.com/office/powerpoint/2012/main" userId="S::benjamin.l.cave@kp.org::08e44f9e-6ee5-460f-a1b3-5b24313566ef" providerId="AD"/>
      </p:ext>
    </p:extLst>
  </p:cmAuthor>
  <p:cmAuthor id="4" name="Kate O'toole" initials="KO" lastIdx="3" clrIdx="4">
    <p:extLst>
      <p:ext uri="{19B8F6BF-5375-455C-9EA6-DF929625EA0E}">
        <p15:presenceInfo xmlns:p15="http://schemas.microsoft.com/office/powerpoint/2012/main" userId="S-1-5-21-1229272821-706699826-839522115-3088129" providerId="AD"/>
      </p:ext>
    </p:extLst>
  </p:cmAuthor>
  <p:cmAuthor id="5" name="Janine Lucas" initials="JL" lastIdx="32" clrIdx="5">
    <p:extLst>
      <p:ext uri="{19B8F6BF-5375-455C-9EA6-DF929625EA0E}">
        <p15:presenceInfo xmlns:p15="http://schemas.microsoft.com/office/powerpoint/2012/main" userId="S-1-5-21-1229272821-706699826-839522115-4084317" providerId="AD"/>
      </p:ext>
    </p:extLst>
  </p:cmAuthor>
  <p:cmAuthor id="6" name="Fred Martich" initials="frm" lastIdx="25" clrIdx="6">
    <p:extLst>
      <p:ext uri="{19B8F6BF-5375-455C-9EA6-DF929625EA0E}">
        <p15:presenceInfo xmlns:p15="http://schemas.microsoft.com/office/powerpoint/2012/main" userId="Fred Marti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674"/>
    <a:srgbClr val="D000A3"/>
    <a:srgbClr val="E303C3"/>
    <a:srgbClr val="46973C"/>
    <a:srgbClr val="70AFDB"/>
    <a:srgbClr val="008944"/>
    <a:srgbClr val="154778"/>
    <a:srgbClr val="0078B3"/>
    <a:srgbClr val="1B7EC6"/>
    <a:srgbClr val="F955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60169" autoAdjust="0"/>
  </p:normalViewPr>
  <p:slideViewPr>
    <p:cSldViewPr snapToGrid="0">
      <p:cViewPr varScale="1">
        <p:scale>
          <a:sx n="38" d="100"/>
          <a:sy n="38" d="100"/>
        </p:scale>
        <p:origin x="1864" y="52"/>
      </p:cViewPr>
      <p:guideLst>
        <p:guide orient="horz" pos="2160"/>
        <p:guide orient="horz" pos="1464"/>
        <p:guide pos="3840"/>
        <p:guide/>
        <p:guide pos="928"/>
        <p:guide pos="320"/>
        <p:guide orient="horz" pos="840"/>
        <p:guide orient="horz" pos="936"/>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2830" tIns="46415" rIns="92830" bIns="46415"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027" y="1"/>
            <a:ext cx="2972421" cy="464980"/>
          </a:xfrm>
          <a:prstGeom prst="rect">
            <a:avLst/>
          </a:prstGeom>
        </p:spPr>
        <p:txBody>
          <a:bodyPr vert="horz" wrap="square" lIns="92830" tIns="46415" rIns="92830" bIns="46415" numCol="1" anchor="t" anchorCtr="0" compatLnSpc="1">
            <a:prstTxWarp prst="textNoShape">
              <a:avLst/>
            </a:prstTxWarp>
          </a:bodyPr>
          <a:lstStyle>
            <a:lvl1pPr algn="r" eaLnBrk="1" hangingPunct="1">
              <a:defRPr sz="1200" smtClean="0">
                <a:latin typeface="Calibri" charset="0"/>
              </a:defRPr>
            </a:lvl1pPr>
          </a:lstStyle>
          <a:p>
            <a:pPr>
              <a:defRPr/>
            </a:pPr>
            <a:fld id="{B7A496C1-6072-0441-B473-AAA8B3A4E083}" type="datetime1">
              <a:rPr lang="en-US"/>
              <a:pPr>
                <a:defRPr/>
              </a:pPr>
              <a:t>1/16/2025</a:t>
            </a:fld>
            <a:endParaRPr lang="en-US" dirty="0"/>
          </a:p>
        </p:txBody>
      </p:sp>
      <p:sp>
        <p:nvSpPr>
          <p:cNvPr id="4" name="Footer Placeholder 3"/>
          <p:cNvSpPr>
            <a:spLocks noGrp="1"/>
          </p:cNvSpPr>
          <p:nvPr>
            <p:ph type="ftr" sz="quarter" idx="2"/>
          </p:nvPr>
        </p:nvSpPr>
        <p:spPr>
          <a:xfrm>
            <a:off x="1" y="8829823"/>
            <a:ext cx="2972421" cy="464980"/>
          </a:xfrm>
          <a:prstGeom prst="rect">
            <a:avLst/>
          </a:prstGeom>
        </p:spPr>
        <p:txBody>
          <a:bodyPr vert="horz" lIns="92830" tIns="46415" rIns="92830" bIns="46415"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wrap="square" lIns="92830" tIns="46415" rIns="92830" bIns="46415" numCol="1" anchor="b" anchorCtr="0" compatLnSpc="1">
            <a:prstTxWarp prst="textNoShape">
              <a:avLst/>
            </a:prstTxWarp>
          </a:bodyPr>
          <a:lstStyle>
            <a:lvl1pPr algn="r" eaLnBrk="1" hangingPunct="1">
              <a:defRPr sz="1200" smtClean="0">
                <a:latin typeface="Calibri" charset="0"/>
              </a:defRPr>
            </a:lvl1pPr>
          </a:lstStyle>
          <a:p>
            <a:pPr>
              <a:defRPr/>
            </a:pPr>
            <a:fld id="{E47E55A0-FB20-514C-9E69-56E0DA9BE978}" type="slidenum">
              <a:rPr lang="en-US"/>
              <a:pPr>
                <a:defRPr/>
              </a:pPr>
              <a:t>‹#›</a:t>
            </a:fld>
            <a:endParaRPr lang="en-US" dirty="0"/>
          </a:p>
        </p:txBody>
      </p:sp>
    </p:spTree>
    <p:extLst>
      <p:ext uri="{BB962C8B-B14F-4D97-AF65-F5344CB8AC3E}">
        <p14:creationId xmlns:p14="http://schemas.microsoft.com/office/powerpoint/2010/main" val="62007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2830" tIns="46415" rIns="92830" bIns="46415"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027" y="1"/>
            <a:ext cx="2972421" cy="464980"/>
          </a:xfrm>
          <a:prstGeom prst="rect">
            <a:avLst/>
          </a:prstGeom>
        </p:spPr>
        <p:txBody>
          <a:bodyPr vert="horz" wrap="square" lIns="92830" tIns="46415" rIns="92830" bIns="46415" numCol="1" anchor="t" anchorCtr="0" compatLnSpc="1">
            <a:prstTxWarp prst="textNoShape">
              <a:avLst/>
            </a:prstTxWarp>
          </a:bodyPr>
          <a:lstStyle>
            <a:lvl1pPr algn="r" eaLnBrk="1" hangingPunct="1">
              <a:defRPr sz="1200" smtClean="0">
                <a:latin typeface="Calibri" charset="0"/>
              </a:defRPr>
            </a:lvl1pPr>
          </a:lstStyle>
          <a:p>
            <a:pPr>
              <a:defRPr/>
            </a:pPr>
            <a:fld id="{66847149-A73B-B041-ADC1-3C89601E5DAF}" type="datetime1">
              <a:rPr lang="en-US"/>
              <a:pPr>
                <a:defRPr/>
              </a:pPr>
              <a:t>1/16/2025</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686421" y="4416510"/>
            <a:ext cx="5485158" cy="4183220"/>
          </a:xfrm>
          <a:prstGeom prst="rect">
            <a:avLst/>
          </a:prstGeom>
        </p:spPr>
        <p:txBody>
          <a:bodyPr vert="horz" lIns="92830" tIns="46415" rIns="92830" bIns="464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823"/>
            <a:ext cx="2972421" cy="464980"/>
          </a:xfrm>
          <a:prstGeom prst="rect">
            <a:avLst/>
          </a:prstGeom>
        </p:spPr>
        <p:txBody>
          <a:bodyPr vert="horz" lIns="92830" tIns="46415" rIns="92830" bIns="46415"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027" y="8829823"/>
            <a:ext cx="2972421" cy="464980"/>
          </a:xfrm>
          <a:prstGeom prst="rect">
            <a:avLst/>
          </a:prstGeom>
        </p:spPr>
        <p:txBody>
          <a:bodyPr vert="horz" wrap="square" lIns="92830" tIns="46415" rIns="92830" bIns="46415" numCol="1" anchor="b" anchorCtr="0" compatLnSpc="1">
            <a:prstTxWarp prst="textNoShape">
              <a:avLst/>
            </a:prstTxWarp>
          </a:bodyPr>
          <a:lstStyle>
            <a:lvl1pPr algn="r" eaLnBrk="1" hangingPunct="1">
              <a:defRPr sz="1200" smtClean="0">
                <a:latin typeface="Calibri" charset="0"/>
              </a:defRPr>
            </a:lvl1pPr>
          </a:lstStyle>
          <a:p>
            <a:pPr>
              <a:defRPr/>
            </a:pPr>
            <a:fld id="{E64E6AEF-2A63-C448-9232-9ECDFD87C6B8}" type="slidenum">
              <a:rPr lang="en-US"/>
              <a:pPr>
                <a:defRPr/>
              </a:pPr>
              <a:t>‹#›</a:t>
            </a:fld>
            <a:endParaRPr lang="en-US" dirty="0"/>
          </a:p>
        </p:txBody>
      </p:sp>
    </p:spTree>
    <p:extLst>
      <p:ext uri="{BB962C8B-B14F-4D97-AF65-F5344CB8AC3E}">
        <p14:creationId xmlns:p14="http://schemas.microsoft.com/office/powerpoint/2010/main" val="2720935933"/>
      </p:ext>
    </p:extLst>
  </p:cSld>
  <p:clrMap bg1="lt1" tx1="dk1" bg2="lt2" tx2="dk2" accent1="accent1" accent2="accent2" accent3="accent3" accent4="accent4" accent5="accent5" accent6="accent6" hlink="hlink" folHlink="folHlink"/>
  <p:hf hdr="0" ftr="0" dt="0"/>
  <p:notesStyle>
    <a:lvl1pPr algn="l" defTabSz="615914" rtl="0" eaLnBrk="0" fontAlgn="base" hangingPunct="0">
      <a:spcBef>
        <a:spcPct val="30000"/>
      </a:spcBef>
      <a:spcAft>
        <a:spcPct val="0"/>
      </a:spcAft>
      <a:defRPr sz="1617" kern="1200">
        <a:solidFill>
          <a:schemeClr val="tx1"/>
        </a:solidFill>
        <a:latin typeface="+mn-lt"/>
        <a:ea typeface="MS PGothic" panose="020B0600070205080204" pitchFamily="34" charset="-128"/>
        <a:cs typeface="MS PGothic" charset="0"/>
      </a:defRPr>
    </a:lvl1pPr>
    <a:lvl2pPr marL="615914" algn="l" defTabSz="615914" rtl="0" eaLnBrk="0" fontAlgn="base" hangingPunct="0">
      <a:spcBef>
        <a:spcPct val="30000"/>
      </a:spcBef>
      <a:spcAft>
        <a:spcPct val="0"/>
      </a:spcAft>
      <a:defRPr sz="1617" kern="1200">
        <a:solidFill>
          <a:schemeClr val="tx1"/>
        </a:solidFill>
        <a:latin typeface="+mn-lt"/>
        <a:ea typeface="MS PGothic" panose="020B0600070205080204" pitchFamily="34" charset="-128"/>
        <a:cs typeface="MS PGothic" charset="0"/>
      </a:defRPr>
    </a:lvl2pPr>
    <a:lvl3pPr marL="1231828" algn="l" defTabSz="615914" rtl="0" eaLnBrk="0" fontAlgn="base" hangingPunct="0">
      <a:spcBef>
        <a:spcPct val="30000"/>
      </a:spcBef>
      <a:spcAft>
        <a:spcPct val="0"/>
      </a:spcAft>
      <a:defRPr sz="1617" kern="1200">
        <a:solidFill>
          <a:schemeClr val="tx1"/>
        </a:solidFill>
        <a:latin typeface="+mn-lt"/>
        <a:ea typeface="MS PGothic" panose="020B0600070205080204" pitchFamily="34" charset="-128"/>
        <a:cs typeface="MS PGothic" charset="0"/>
      </a:defRPr>
    </a:lvl3pPr>
    <a:lvl4pPr marL="1847743" algn="l" defTabSz="615914" rtl="0" eaLnBrk="0" fontAlgn="base" hangingPunct="0">
      <a:spcBef>
        <a:spcPct val="30000"/>
      </a:spcBef>
      <a:spcAft>
        <a:spcPct val="0"/>
      </a:spcAft>
      <a:defRPr sz="1617" kern="1200">
        <a:solidFill>
          <a:schemeClr val="tx1"/>
        </a:solidFill>
        <a:latin typeface="+mn-lt"/>
        <a:ea typeface="MS PGothic" panose="020B0600070205080204" pitchFamily="34" charset="-128"/>
        <a:cs typeface="MS PGothic" charset="0"/>
      </a:defRPr>
    </a:lvl4pPr>
    <a:lvl5pPr marL="2463657" algn="l" defTabSz="615914" rtl="0" eaLnBrk="0" fontAlgn="base" hangingPunct="0">
      <a:spcBef>
        <a:spcPct val="30000"/>
      </a:spcBef>
      <a:spcAft>
        <a:spcPct val="0"/>
      </a:spcAft>
      <a:defRPr sz="1617" kern="1200">
        <a:solidFill>
          <a:schemeClr val="tx1"/>
        </a:solidFill>
        <a:latin typeface="+mn-lt"/>
        <a:ea typeface="MS PGothic" panose="020B0600070205080204" pitchFamily="34" charset="-128"/>
        <a:cs typeface="MS PGothic" charset="0"/>
      </a:defRPr>
    </a:lvl5pPr>
    <a:lvl6pPr marL="3079571" algn="l" defTabSz="615914" rtl="0" eaLnBrk="1" latinLnBrk="0" hangingPunct="1">
      <a:defRPr sz="1617" kern="1200">
        <a:solidFill>
          <a:schemeClr val="tx1"/>
        </a:solidFill>
        <a:latin typeface="+mn-lt"/>
        <a:ea typeface="+mn-ea"/>
        <a:cs typeface="+mn-cs"/>
      </a:defRPr>
    </a:lvl6pPr>
    <a:lvl7pPr marL="3695485" algn="l" defTabSz="615914" rtl="0" eaLnBrk="1" latinLnBrk="0" hangingPunct="1">
      <a:defRPr sz="1617" kern="1200">
        <a:solidFill>
          <a:schemeClr val="tx1"/>
        </a:solidFill>
        <a:latin typeface="+mn-lt"/>
        <a:ea typeface="+mn-ea"/>
        <a:cs typeface="+mn-cs"/>
      </a:defRPr>
    </a:lvl7pPr>
    <a:lvl8pPr marL="4311398" algn="l" defTabSz="615914" rtl="0" eaLnBrk="1" latinLnBrk="0" hangingPunct="1">
      <a:defRPr sz="1617" kern="1200">
        <a:solidFill>
          <a:schemeClr val="tx1"/>
        </a:solidFill>
        <a:latin typeface="+mn-lt"/>
        <a:ea typeface="+mn-ea"/>
        <a:cs typeface="+mn-cs"/>
      </a:defRPr>
    </a:lvl8pPr>
    <a:lvl9pPr marL="4927314" algn="l" defTabSz="615914" rtl="0" eaLnBrk="1" latinLnBrk="0" hangingPunct="1">
      <a:defRPr sz="161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615914" rtl="0" eaLnBrk="0" fontAlgn="base" latinLnBrk="0" hangingPunct="0">
              <a:lnSpc>
                <a:spcPct val="100000"/>
              </a:lnSpc>
              <a:spcBef>
                <a:spcPct val="30000"/>
              </a:spcBef>
              <a:spcAft>
                <a:spcPct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64E6AEF-2A63-C448-9232-9ECDFD87C6B8}" type="slidenum">
              <a:rPr lang="en-US" smtClean="0"/>
              <a:pPr>
                <a:defRPr/>
              </a:pPr>
              <a:t>1</a:t>
            </a:fld>
            <a:endParaRPr lang="en-US" dirty="0"/>
          </a:p>
        </p:txBody>
      </p:sp>
    </p:spTree>
    <p:extLst>
      <p:ext uri="{BB962C8B-B14F-4D97-AF65-F5344CB8AC3E}">
        <p14:creationId xmlns:p14="http://schemas.microsoft.com/office/powerpoint/2010/main" val="3623291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pPr>
            <a:endParaRPr lang="en-US" dirty="0">
              <a:latin typeface="Calibri" charset="0"/>
              <a:ea typeface="MS PGothic" charset="0"/>
            </a:endParaRPr>
          </a:p>
        </p:txBody>
      </p:sp>
      <p:sp>
        <p:nvSpPr>
          <p:cNvPr id="1024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9A8B0BD-7405-3F4C-8970-5299C03DBA60}" type="slidenum">
              <a:rPr lang="en-US" sz="1200">
                <a:latin typeface="Calibri" charset="0"/>
              </a:rPr>
              <a:pPr/>
              <a:t>10</a:t>
            </a:fld>
            <a:endParaRPr lang="en-US" sz="1200" dirty="0">
              <a:latin typeface="Calibri" charset="0"/>
            </a:endParaRPr>
          </a:p>
        </p:txBody>
      </p:sp>
    </p:spTree>
    <p:extLst>
      <p:ext uri="{BB962C8B-B14F-4D97-AF65-F5344CB8AC3E}">
        <p14:creationId xmlns:p14="http://schemas.microsoft.com/office/powerpoint/2010/main" val="4253320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dirty="0">
              <a:solidFill>
                <a:srgbClr val="000000"/>
              </a:solidFill>
              <a:latin typeface="Arial" panose="020B0604020202020204" pitchFamily="34" charset="0"/>
              <a:cs typeface="Arial" panose="020B0604020202020204" pitchFamily="34" charset="0"/>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3085" indent="-285803" eaLnBrk="0" hangingPunct="0">
              <a:defRPr>
                <a:solidFill>
                  <a:schemeClr val="tx1"/>
                </a:solidFill>
                <a:latin typeface="Calibri" pitchFamily="34" charset="0"/>
              </a:defRPr>
            </a:lvl2pPr>
            <a:lvl3pPr marL="1143206" indent="-228642" eaLnBrk="0" hangingPunct="0">
              <a:defRPr>
                <a:solidFill>
                  <a:schemeClr val="tx1"/>
                </a:solidFill>
                <a:latin typeface="Calibri" pitchFamily="34" charset="0"/>
              </a:defRPr>
            </a:lvl3pPr>
            <a:lvl4pPr marL="1600489" indent="-228642" eaLnBrk="0" hangingPunct="0">
              <a:defRPr>
                <a:solidFill>
                  <a:schemeClr val="tx1"/>
                </a:solidFill>
                <a:latin typeface="Calibri" pitchFamily="34" charset="0"/>
              </a:defRPr>
            </a:lvl4pPr>
            <a:lvl5pPr marL="2057771" indent="-228642" eaLnBrk="0" hangingPunct="0">
              <a:defRPr>
                <a:solidFill>
                  <a:schemeClr val="tx1"/>
                </a:solidFill>
                <a:latin typeface="Calibri" pitchFamily="34" charset="0"/>
              </a:defRPr>
            </a:lvl5pPr>
            <a:lvl6pPr marL="2515054" indent="-228642" eaLnBrk="0" fontAlgn="base" hangingPunct="0">
              <a:spcBef>
                <a:spcPct val="0"/>
              </a:spcBef>
              <a:spcAft>
                <a:spcPct val="0"/>
              </a:spcAft>
              <a:defRPr>
                <a:solidFill>
                  <a:schemeClr val="tx1"/>
                </a:solidFill>
                <a:latin typeface="Calibri" pitchFamily="34" charset="0"/>
              </a:defRPr>
            </a:lvl6pPr>
            <a:lvl7pPr marL="2972335" indent="-228642" eaLnBrk="0" fontAlgn="base" hangingPunct="0">
              <a:spcBef>
                <a:spcPct val="0"/>
              </a:spcBef>
              <a:spcAft>
                <a:spcPct val="0"/>
              </a:spcAft>
              <a:defRPr>
                <a:solidFill>
                  <a:schemeClr val="tx1"/>
                </a:solidFill>
                <a:latin typeface="Calibri" pitchFamily="34" charset="0"/>
              </a:defRPr>
            </a:lvl7pPr>
            <a:lvl8pPr marL="3429618" indent="-228642" eaLnBrk="0" fontAlgn="base" hangingPunct="0">
              <a:spcBef>
                <a:spcPct val="0"/>
              </a:spcBef>
              <a:spcAft>
                <a:spcPct val="0"/>
              </a:spcAft>
              <a:defRPr>
                <a:solidFill>
                  <a:schemeClr val="tx1"/>
                </a:solidFill>
                <a:latin typeface="Calibri" pitchFamily="34" charset="0"/>
              </a:defRPr>
            </a:lvl8pPr>
            <a:lvl9pPr marL="3886900" indent="-228642" eaLnBrk="0" fontAlgn="base" hangingPunct="0">
              <a:spcBef>
                <a:spcPct val="0"/>
              </a:spcBef>
              <a:spcAft>
                <a:spcPct val="0"/>
              </a:spcAft>
              <a:defRPr>
                <a:solidFill>
                  <a:schemeClr val="tx1"/>
                </a:solidFill>
                <a:latin typeface="Calibri" pitchFamily="34" charset="0"/>
              </a:defRPr>
            </a:lvl9pPr>
          </a:lstStyle>
          <a:p>
            <a:pPr marL="0" marR="0" lvl="0" indent="0" algn="r" defTabSz="914286" rtl="0" eaLnBrk="1" fontAlgn="base" latinLnBrk="0" hangingPunct="1">
              <a:lnSpc>
                <a:spcPct val="100000"/>
              </a:lnSpc>
              <a:spcBef>
                <a:spcPct val="0"/>
              </a:spcBef>
              <a:spcAft>
                <a:spcPct val="0"/>
              </a:spcAft>
              <a:buClrTx/>
              <a:buSzTx/>
              <a:buFontTx/>
              <a:buNone/>
              <a:tabLst/>
              <a:defRPr/>
            </a:pPr>
            <a:fld id="{C781398E-1EB6-4477-A735-7BAFFCDE2947}"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286"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5742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9638">
              <a:defRPr sz="2400">
                <a:solidFill>
                  <a:schemeClr val="tx1"/>
                </a:solidFill>
                <a:latin typeface="Arial" charset="0"/>
                <a:ea typeface="MS PGothic" charset="0"/>
                <a:cs typeface="MS PGothic" charset="0"/>
              </a:defRPr>
            </a:lvl1pPr>
            <a:lvl2pPr marL="742950" indent="-285750" defTabSz="909638">
              <a:defRPr sz="2400">
                <a:solidFill>
                  <a:schemeClr val="tx1"/>
                </a:solidFill>
                <a:latin typeface="Arial" charset="0"/>
                <a:ea typeface="MS PGothic" charset="0"/>
                <a:cs typeface="MS PGothic" charset="0"/>
              </a:defRPr>
            </a:lvl2pPr>
            <a:lvl3pPr marL="1143000" indent="-228600" defTabSz="909638">
              <a:defRPr sz="2400">
                <a:solidFill>
                  <a:schemeClr val="tx1"/>
                </a:solidFill>
                <a:latin typeface="Arial" charset="0"/>
                <a:ea typeface="MS PGothic" charset="0"/>
                <a:cs typeface="MS PGothic" charset="0"/>
              </a:defRPr>
            </a:lvl3pPr>
            <a:lvl4pPr marL="1600200" indent="-228600" defTabSz="909638">
              <a:defRPr sz="2400">
                <a:solidFill>
                  <a:schemeClr val="tx1"/>
                </a:solidFill>
                <a:latin typeface="Arial" charset="0"/>
                <a:ea typeface="MS PGothic" charset="0"/>
                <a:cs typeface="MS PGothic" charset="0"/>
              </a:defRPr>
            </a:lvl4pPr>
            <a:lvl5pPr marL="2057400" indent="-228600" defTabSz="909638">
              <a:defRPr sz="2400">
                <a:solidFill>
                  <a:schemeClr val="tx1"/>
                </a:solidFill>
                <a:latin typeface="Arial" charset="0"/>
                <a:ea typeface="MS PGothic" charset="0"/>
                <a:cs typeface="MS PGothic" charset="0"/>
              </a:defRPr>
            </a:lvl5pPr>
            <a:lvl6pPr marL="25146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3EA3092-1261-D044-BE86-4EB29A4B6D4E}" type="slidenum">
              <a:rPr lang="en-US" sz="1200">
                <a:solidFill>
                  <a:srgbClr val="000000"/>
                </a:solidFill>
              </a:rPr>
              <a:pPr/>
              <a:t>12</a:t>
            </a:fld>
            <a:endParaRPr lang="en-US" sz="1200" dirty="0">
              <a:solidFill>
                <a:srgbClr val="000000"/>
              </a:solidFill>
            </a:endParaRPr>
          </a:p>
        </p:txBody>
      </p:sp>
      <p:sp>
        <p:nvSpPr>
          <p:cNvPr id="90114" name="Rectangle 2"/>
          <p:cNvSpPr>
            <a:spLocks noGrp="1" noRot="1" noChangeAspect="1" noChangeArrowheads="1" noTextEdit="1"/>
          </p:cNvSpPr>
          <p:nvPr>
            <p:ph type="sldImg"/>
          </p:nvPr>
        </p:nvSpPr>
        <p:spPr bwMode="auto">
          <a:xfrm>
            <a:off x="1000125" y="541338"/>
            <a:ext cx="5008563" cy="2817812"/>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xfrm>
            <a:off x="608772" y="3617575"/>
            <a:ext cx="5860981" cy="521224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buFont typeface="Arial" panose="020B0604020202020204" pitchFamily="34" charset="0"/>
              <a:buNone/>
            </a:pPr>
            <a:endParaRPr lang="en-US" sz="1200" kern="1200" dirty="0">
              <a:solidFill>
                <a:schemeClr val="tx1"/>
              </a:solidFill>
              <a:effectLst/>
              <a:latin typeface="Arial" panose="020B0604020202020204" pitchFamily="34" charset="0"/>
              <a:cs typeface="Arial" panose="020B0604020202020204" pitchFamily="34" charset="0"/>
            </a:endParaRPr>
          </a:p>
          <a:p>
            <a:pPr eaLnBrk="1" hangingPunct="1">
              <a:spcBef>
                <a:spcPct val="0"/>
              </a:spcBef>
            </a:pPr>
            <a:endParaRPr lang="en-US" sz="1200" b="0" kern="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948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b="1" dirty="0">
              <a:ea typeface="MS PGothic" panose="020B0600070205080204" pitchFamily="34" charset="-128"/>
            </a:endParaRPr>
          </a:p>
        </p:txBody>
      </p:sp>
      <p:sp>
        <p:nvSpPr>
          <p:cNvPr id="860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81C3664-89B1-F84B-A223-1D7D00FA2412}" type="slidenum">
              <a:rPr lang="en-US" sz="1200">
                <a:latin typeface="Calibri" charset="0"/>
              </a:rPr>
              <a:pPr/>
              <a:t>13</a:t>
            </a:fld>
            <a:endParaRPr lang="en-US" sz="1200">
              <a:latin typeface="Calibri" charset="0"/>
            </a:endParaRPr>
          </a:p>
        </p:txBody>
      </p:sp>
    </p:spTree>
    <p:extLst>
      <p:ext uri="{BB962C8B-B14F-4D97-AF65-F5344CB8AC3E}">
        <p14:creationId xmlns:p14="http://schemas.microsoft.com/office/powerpoint/2010/main" val="2323806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4E6AEF-2A63-C448-9232-9ECDFD87C6B8}" type="slidenum">
              <a:rPr lang="en-US" smtClean="0"/>
              <a:pPr>
                <a:defRPr/>
              </a:pPr>
              <a:t>14</a:t>
            </a:fld>
            <a:endParaRPr lang="en-US" dirty="0"/>
          </a:p>
        </p:txBody>
      </p:sp>
    </p:spTree>
    <p:extLst>
      <p:ext uri="{BB962C8B-B14F-4D97-AF65-F5344CB8AC3E}">
        <p14:creationId xmlns:p14="http://schemas.microsoft.com/office/powerpoint/2010/main" val="155488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9638">
              <a:defRPr sz="2400">
                <a:solidFill>
                  <a:schemeClr val="tx1"/>
                </a:solidFill>
                <a:latin typeface="Arial" charset="0"/>
                <a:ea typeface="MS PGothic" charset="0"/>
                <a:cs typeface="MS PGothic" charset="0"/>
              </a:defRPr>
            </a:lvl1pPr>
            <a:lvl2pPr marL="742950" indent="-285750" defTabSz="909638">
              <a:defRPr sz="2400">
                <a:solidFill>
                  <a:schemeClr val="tx1"/>
                </a:solidFill>
                <a:latin typeface="Arial" charset="0"/>
                <a:ea typeface="MS PGothic" charset="0"/>
                <a:cs typeface="MS PGothic" charset="0"/>
              </a:defRPr>
            </a:lvl2pPr>
            <a:lvl3pPr marL="1143000" indent="-228600" defTabSz="909638">
              <a:defRPr sz="2400">
                <a:solidFill>
                  <a:schemeClr val="tx1"/>
                </a:solidFill>
                <a:latin typeface="Arial" charset="0"/>
                <a:ea typeface="MS PGothic" charset="0"/>
                <a:cs typeface="MS PGothic" charset="0"/>
              </a:defRPr>
            </a:lvl3pPr>
            <a:lvl4pPr marL="1600200" indent="-228600" defTabSz="909638">
              <a:defRPr sz="2400">
                <a:solidFill>
                  <a:schemeClr val="tx1"/>
                </a:solidFill>
                <a:latin typeface="Arial" charset="0"/>
                <a:ea typeface="MS PGothic" charset="0"/>
                <a:cs typeface="MS PGothic" charset="0"/>
              </a:defRPr>
            </a:lvl4pPr>
            <a:lvl5pPr marL="2057400" indent="-228600" defTabSz="909638">
              <a:defRPr sz="2400">
                <a:solidFill>
                  <a:schemeClr val="tx1"/>
                </a:solidFill>
                <a:latin typeface="Arial" charset="0"/>
                <a:ea typeface="MS PGothic" charset="0"/>
                <a:cs typeface="MS PGothic" charset="0"/>
              </a:defRPr>
            </a:lvl5pPr>
            <a:lvl6pPr marL="25146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3EA3092-1261-D044-BE86-4EB29A4B6D4E}" type="slidenum">
              <a:rPr lang="en-US" sz="1200">
                <a:solidFill>
                  <a:srgbClr val="000000"/>
                </a:solidFill>
              </a:rPr>
              <a:pPr/>
              <a:t>2</a:t>
            </a:fld>
            <a:endParaRPr lang="en-US" sz="1200" dirty="0">
              <a:solidFill>
                <a:srgbClr val="000000"/>
              </a:solidFill>
            </a:endParaRPr>
          </a:p>
        </p:txBody>
      </p:sp>
      <p:sp>
        <p:nvSpPr>
          <p:cNvPr id="90114" name="Rectangle 2"/>
          <p:cNvSpPr>
            <a:spLocks noGrp="1" noRot="1" noChangeAspect="1" noChangeArrowheads="1" noTextEdit="1"/>
          </p:cNvSpPr>
          <p:nvPr>
            <p:ph type="sldImg"/>
          </p:nvPr>
        </p:nvSpPr>
        <p:spPr bwMode="auto">
          <a:xfrm>
            <a:off x="1000125" y="541338"/>
            <a:ext cx="5008563" cy="2817812"/>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xfrm>
            <a:off x="608772" y="3617575"/>
            <a:ext cx="5860981" cy="521224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79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Arial" panose="020B0604020202020204" pitchFamily="34" charset="0"/>
              <a:buNone/>
            </a:pPr>
            <a:endParaRPr lang="en-US" sz="1200" kern="1200" dirty="0">
              <a:solidFill>
                <a:schemeClr val="tx1"/>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sz="1200" kern="1200" dirty="0">
              <a:solidFill>
                <a:schemeClr val="tx1"/>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sz="1200" kern="1200" dirty="0">
              <a:solidFill>
                <a:schemeClr val="tx1"/>
              </a:solidFill>
              <a:effectLst/>
              <a:latin typeface="Arial" panose="020B0604020202020204" pitchFamily="34" charset="0"/>
              <a:cs typeface="Arial" panose="020B0604020202020204" pitchFamily="34" charset="0"/>
            </a:endParaRPr>
          </a:p>
          <a:p>
            <a:pPr marL="0" marR="0" lvl="0" indent="0" algn="l" defTabSz="615914"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kern="1200" baseline="30000" dirty="0">
              <a:solidFill>
                <a:schemeClr val="tx1"/>
              </a:solidFill>
              <a:effectLst/>
              <a:latin typeface="Arial"/>
              <a:ea typeface="MS PGothic"/>
              <a:cs typeface="Arial"/>
            </a:endParaRP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2469DC8-C33A-B947-8E06-AF1239CC1974}" type="slidenum">
              <a:rPr lang="en-US" sz="1200">
                <a:solidFill>
                  <a:srgbClr val="000000"/>
                </a:solidFill>
                <a:latin typeface="Calibri" charset="0"/>
              </a:rPr>
              <a:pPr/>
              <a:t>3</a:t>
            </a:fld>
            <a:endParaRPr lang="en-US" sz="1200" dirty="0">
              <a:solidFill>
                <a:srgbClr val="000000"/>
              </a:solidFill>
              <a:latin typeface="Calibri" charset="0"/>
            </a:endParaRPr>
          </a:p>
        </p:txBody>
      </p:sp>
    </p:spTree>
    <p:extLst>
      <p:ext uri="{BB962C8B-B14F-4D97-AF65-F5344CB8AC3E}">
        <p14:creationId xmlns:p14="http://schemas.microsoft.com/office/powerpoint/2010/main" val="218532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z="1200" u="sng" kern="1200" dirty="0">
              <a:solidFill>
                <a:schemeClr val="tx1"/>
              </a:solidFill>
              <a:effectLst/>
              <a:latin typeface="Arial" panose="020B0604020202020204" pitchFamily="34" charset="0"/>
              <a:cs typeface="Arial" panose="020B0604020202020204" pitchFamily="34"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81C3664-89B1-F84B-A223-1D7D00FA2412}" type="slidenum">
              <a:rPr lang="en-US" sz="1200">
                <a:latin typeface="Calibri" charset="0"/>
              </a:rPr>
              <a:pPr/>
              <a:t>4</a:t>
            </a:fld>
            <a:endParaRPr lang="en-US" sz="1200" dirty="0">
              <a:latin typeface="Calibri" charset="0"/>
            </a:endParaRPr>
          </a:p>
        </p:txBody>
      </p:sp>
    </p:spTree>
    <p:extLst>
      <p:ext uri="{BB962C8B-B14F-4D97-AF65-F5344CB8AC3E}">
        <p14:creationId xmlns:p14="http://schemas.microsoft.com/office/powerpoint/2010/main" val="322768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800"/>
              </a:spcAft>
            </a:pPr>
            <a:endParaRPr lang="en-US" sz="1200" kern="1200" dirty="0">
              <a:solidFill>
                <a:schemeClr val="tx1"/>
              </a:solidFill>
              <a:effectLst/>
              <a:latin typeface="+mn-lt"/>
              <a:ea typeface="MS PGothic" panose="020B0600070205080204" pitchFamily="34" charset="-128"/>
              <a:cs typeface="MS PGothic" charset="0"/>
            </a:endParaRPr>
          </a:p>
        </p:txBody>
      </p:sp>
      <p:sp>
        <p:nvSpPr>
          <p:cNvPr id="860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81C3664-89B1-F84B-A223-1D7D00FA2412}" type="slidenum">
              <a:rPr lang="en-US" sz="1200">
                <a:latin typeface="Calibri" charset="0"/>
              </a:rPr>
              <a:pPr/>
              <a:t>5</a:t>
            </a:fld>
            <a:endParaRPr lang="en-US" sz="1200" dirty="0">
              <a:latin typeface="Calibri" charset="0"/>
            </a:endParaRPr>
          </a:p>
        </p:txBody>
      </p:sp>
    </p:spTree>
    <p:extLst>
      <p:ext uri="{BB962C8B-B14F-4D97-AF65-F5344CB8AC3E}">
        <p14:creationId xmlns:p14="http://schemas.microsoft.com/office/powerpoint/2010/main" val="354673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8066" name="Notes Placeholder 2"/>
          <p:cNvSpPr>
            <a:spLocks noGrp="1"/>
          </p:cNvSpPr>
          <p:nvPr>
            <p:ph type="body" idx="1"/>
          </p:nvPr>
        </p:nvSpPr>
        <p:spPr bwMode="auto">
          <a:xfrm>
            <a:off x="551619" y="4602662"/>
            <a:ext cx="5991432" cy="445965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buFontTx/>
              <a:buNone/>
            </a:pPr>
            <a:endParaRPr lang="en-US" sz="1200" dirty="0">
              <a:solidFill>
                <a:schemeClr val="tx1"/>
              </a:solidFill>
              <a:latin typeface="Arial" panose="020B0604020202020204" pitchFamily="34" charset="0"/>
              <a:ea typeface="MS PGothic" charset="0"/>
              <a:cs typeface="Arial" panose="020B0604020202020204" pitchFamily="34" charset="0"/>
            </a:endParaRPr>
          </a:p>
        </p:txBody>
      </p:sp>
      <p:sp>
        <p:nvSpPr>
          <p:cNvPr id="88067" name="Slide Number Placeholder 3"/>
          <p:cNvSpPr>
            <a:spLocks noGrp="1"/>
          </p:cNvSpPr>
          <p:nvPr>
            <p:ph type="sldNum" sz="quarter" idx="5"/>
          </p:nvPr>
        </p:nvSpPr>
        <p:spPr bwMode="auto">
          <a:xfrm>
            <a:off x="5829921" y="8829823"/>
            <a:ext cx="1026526" cy="46498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C09C6A2-F920-1148-9D82-C5EA93AFCD78}" type="slidenum">
              <a:rPr lang="en-US" sz="1200">
                <a:solidFill>
                  <a:srgbClr val="000000"/>
                </a:solidFill>
              </a:rPr>
              <a:pPr/>
              <a:t>6</a:t>
            </a:fld>
            <a:endParaRPr lang="en-US" sz="1200" dirty="0">
              <a:solidFill>
                <a:srgbClr val="000000"/>
              </a:solidFill>
            </a:endParaRPr>
          </a:p>
        </p:txBody>
      </p:sp>
    </p:spTree>
    <p:extLst>
      <p:ext uri="{BB962C8B-B14F-4D97-AF65-F5344CB8AC3E}">
        <p14:creationId xmlns:p14="http://schemas.microsoft.com/office/powerpoint/2010/main" val="161863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Arial" panose="020B0604020202020204" pitchFamily="34" charset="0"/>
              <a:cs typeface="Arial" panose="020B0604020202020204" pitchFamily="34"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AB3EB6F-0C80-F849-9FC0-C1DE8609D4D0}" type="slidenum">
              <a:rPr lang="en-US" sz="1200">
                <a:latin typeface="Calibri" charset="0"/>
              </a:rPr>
              <a:pPr/>
              <a:t>7</a:t>
            </a:fld>
            <a:endParaRPr lang="en-US" sz="1200">
              <a:latin typeface="Calibri" charset="0"/>
            </a:endParaRPr>
          </a:p>
        </p:txBody>
      </p:sp>
    </p:spTree>
    <p:extLst>
      <p:ext uri="{BB962C8B-B14F-4D97-AF65-F5344CB8AC3E}">
        <p14:creationId xmlns:p14="http://schemas.microsoft.com/office/powerpoint/2010/main" val="220422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638">
              <a:defRPr sz="2400">
                <a:solidFill>
                  <a:schemeClr val="tx1"/>
                </a:solidFill>
                <a:latin typeface="Arial" charset="0"/>
                <a:ea typeface="MS PGothic" charset="0"/>
                <a:cs typeface="MS PGothic" charset="0"/>
              </a:defRPr>
            </a:lvl1pPr>
            <a:lvl2pPr marL="742950" indent="-285750" defTabSz="909638">
              <a:defRPr sz="2400">
                <a:solidFill>
                  <a:schemeClr val="tx1"/>
                </a:solidFill>
                <a:latin typeface="Arial" charset="0"/>
                <a:ea typeface="MS PGothic" charset="0"/>
                <a:cs typeface="MS PGothic" charset="0"/>
              </a:defRPr>
            </a:lvl2pPr>
            <a:lvl3pPr marL="1143000" indent="-228600" defTabSz="909638">
              <a:defRPr sz="2400">
                <a:solidFill>
                  <a:schemeClr val="tx1"/>
                </a:solidFill>
                <a:latin typeface="Arial" charset="0"/>
                <a:ea typeface="MS PGothic" charset="0"/>
                <a:cs typeface="MS PGothic" charset="0"/>
              </a:defRPr>
            </a:lvl3pPr>
            <a:lvl4pPr marL="1600200" indent="-228600" defTabSz="909638">
              <a:defRPr sz="2400">
                <a:solidFill>
                  <a:schemeClr val="tx1"/>
                </a:solidFill>
                <a:latin typeface="Arial" charset="0"/>
                <a:ea typeface="MS PGothic" charset="0"/>
                <a:cs typeface="MS PGothic" charset="0"/>
              </a:defRPr>
            </a:lvl4pPr>
            <a:lvl5pPr marL="2057400" indent="-228600" defTabSz="909638">
              <a:defRPr sz="2400">
                <a:solidFill>
                  <a:schemeClr val="tx1"/>
                </a:solidFill>
                <a:latin typeface="Arial" charset="0"/>
                <a:ea typeface="MS PGothic" charset="0"/>
                <a:cs typeface="MS PGothic" charset="0"/>
              </a:defRPr>
            </a:lvl5pPr>
            <a:lvl6pPr marL="25146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3EA3092-1261-D044-BE86-4EB29A4B6D4E}" type="slidenum">
              <a:rPr lang="en-US" sz="1200">
                <a:solidFill>
                  <a:srgbClr val="000000"/>
                </a:solidFill>
              </a:rPr>
              <a:pPr/>
              <a:t>8</a:t>
            </a:fld>
            <a:endParaRPr lang="en-US" sz="1200" dirty="0">
              <a:solidFill>
                <a:srgbClr val="000000"/>
              </a:solidFill>
            </a:endParaRPr>
          </a:p>
        </p:txBody>
      </p:sp>
      <p:sp>
        <p:nvSpPr>
          <p:cNvPr id="90114" name="Rectangle 2"/>
          <p:cNvSpPr>
            <a:spLocks noGrp="1" noRot="1" noChangeAspect="1" noChangeArrowheads="1" noTextEdit="1"/>
          </p:cNvSpPr>
          <p:nvPr>
            <p:ph type="sldImg"/>
          </p:nvPr>
        </p:nvSpPr>
        <p:spPr bwMode="auto">
          <a:xfrm>
            <a:off x="1000125" y="541338"/>
            <a:ext cx="5008563" cy="2817812"/>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90115" name="Rectangle 3"/>
          <p:cNvSpPr>
            <a:spLocks noGrp="1" noChangeArrowheads="1"/>
          </p:cNvSpPr>
          <p:nvPr>
            <p:ph type="body" idx="1"/>
          </p:nvPr>
        </p:nvSpPr>
        <p:spPr bwMode="auto">
          <a:xfrm>
            <a:off x="608772" y="3617575"/>
            <a:ext cx="5860981" cy="521224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615914"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b="0" i="0" dirty="0">
              <a:solidFill>
                <a:srgbClr val="0D1C3D"/>
              </a:solidFill>
              <a:effectLst/>
              <a:latin typeface="Gotham 4r"/>
            </a:endParaRPr>
          </a:p>
        </p:txBody>
      </p:sp>
    </p:spTree>
    <p:extLst>
      <p:ext uri="{BB962C8B-B14F-4D97-AF65-F5344CB8AC3E}">
        <p14:creationId xmlns:p14="http://schemas.microsoft.com/office/powerpoint/2010/main" val="4059082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921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AB3EB6F-0C80-F849-9FC0-C1DE8609D4D0}" type="slidenum">
              <a:rPr lang="en-US" sz="1200">
                <a:latin typeface="Calibri" charset="0"/>
              </a:rPr>
              <a:pPr/>
              <a:t>9</a:t>
            </a:fld>
            <a:endParaRPr lang="en-US" sz="1200" dirty="0">
              <a:latin typeface="Calibri" charset="0"/>
            </a:endParaRPr>
          </a:p>
        </p:txBody>
      </p:sp>
    </p:spTree>
    <p:extLst>
      <p:ext uri="{BB962C8B-B14F-4D97-AF65-F5344CB8AC3E}">
        <p14:creationId xmlns:p14="http://schemas.microsoft.com/office/powerpoint/2010/main" val="3231376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33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7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90CD862-EAE1-8240-A0E0-9BDC74A154B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94826" y="6251379"/>
            <a:ext cx="2075526" cy="228600"/>
          </a:xfrm>
          <a:prstGeom prst="rect">
            <a:avLst/>
          </a:prstGeom>
        </p:spPr>
      </p:pic>
      <p:sp>
        <p:nvSpPr>
          <p:cNvPr id="4" name="Rectangle 18">
            <a:extLst>
              <a:ext uri="{FF2B5EF4-FFF2-40B4-BE49-F238E27FC236}">
                <a16:creationId xmlns:a16="http://schemas.microsoft.com/office/drawing/2014/main" id="{4B22321B-185E-9442-B890-3D6B21527F7C}"/>
              </a:ext>
            </a:extLst>
          </p:cNvPr>
          <p:cNvSpPr>
            <a:spLocks noChangeArrowheads="1"/>
          </p:cNvSpPr>
          <p:nvPr userDrawn="1"/>
        </p:nvSpPr>
        <p:spPr bwMode="gray">
          <a:xfrm>
            <a:off x="40642" y="6558280"/>
            <a:ext cx="547014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886" dirty="0">
                <a:solidFill>
                  <a:schemeClr val="tx1"/>
                </a:solidFill>
              </a:rPr>
              <a:t>©2025 Kaiser Foundation Health Plan, Inc.</a:t>
            </a:r>
          </a:p>
        </p:txBody>
      </p:sp>
    </p:spTree>
    <p:extLst>
      <p:ext uri="{BB962C8B-B14F-4D97-AF65-F5344CB8AC3E}">
        <p14:creationId xmlns:p14="http://schemas.microsoft.com/office/powerpoint/2010/main" val="230238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04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60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 Column Text –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9042-737A-F244-9BB1-748FCBB3ACE9}"/>
              </a:ext>
            </a:extLst>
          </p:cNvPr>
          <p:cNvSpPr>
            <a:spLocks noGrp="1"/>
          </p:cNvSpPr>
          <p:nvPr>
            <p:ph type="title"/>
          </p:nvPr>
        </p:nvSpPr>
        <p:spPr>
          <a:xfrm>
            <a:off x="935063" y="1050925"/>
            <a:ext cx="10515600" cy="415498"/>
          </a:xfrm>
          <a:prstGeom prst="rect">
            <a:avLst/>
          </a:prstGeom>
        </p:spPr>
        <p:txBody>
          <a:bodyPr lIns="0" tIns="0" rIns="0" bIns="0">
            <a:spAutoFit/>
          </a:bodyPr>
          <a:lstStyle>
            <a:lvl1pPr>
              <a:defRPr b="1" i="0">
                <a:solidFill>
                  <a:schemeClr val="tx2"/>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0AC39990-FB5E-E548-B454-0E1C9DB70D1F}"/>
              </a:ext>
            </a:extLst>
          </p:cNvPr>
          <p:cNvSpPr>
            <a:spLocks noGrp="1"/>
          </p:cNvSpPr>
          <p:nvPr>
            <p:ph type="body" sz="quarter" idx="11"/>
          </p:nvPr>
        </p:nvSpPr>
        <p:spPr>
          <a:xfrm>
            <a:off x="935063" y="2215684"/>
            <a:ext cx="5057723" cy="3341687"/>
          </a:xfrm>
          <a:prstGeom prst="rect">
            <a:avLst/>
          </a:prstGeom>
        </p:spPr>
        <p:txBody>
          <a:bodyPr lIns="0" tIns="0" rIns="0" bIns="0"/>
          <a:lstStyle>
            <a:lvl1pPr marL="0" indent="0">
              <a:buNone/>
              <a:defRPr sz="1800"/>
            </a:lvl1pPr>
            <a:lvl2pPr marL="502714" indent="-137091">
              <a:defRPr sz="1800"/>
            </a:lvl2pPr>
            <a:lvl3pPr>
              <a:defRPr sz="1800"/>
            </a:lvl3pPr>
            <a:lvl4pPr>
              <a:defRPr sz="1800"/>
            </a:lvl4pPr>
            <a:lvl5pPr>
              <a:defRPr sz="1800"/>
            </a:lvl5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31830340-C49A-E342-8F63-F743DBC5FD91}"/>
              </a:ext>
            </a:extLst>
          </p:cNvPr>
          <p:cNvSpPr>
            <a:spLocks noGrp="1"/>
          </p:cNvSpPr>
          <p:nvPr>
            <p:ph type="body" sz="quarter" idx="12"/>
          </p:nvPr>
        </p:nvSpPr>
        <p:spPr>
          <a:xfrm>
            <a:off x="6192863" y="2215684"/>
            <a:ext cx="5088296" cy="3341687"/>
          </a:xfrm>
          <a:prstGeom prst="rect">
            <a:avLst/>
          </a:prstGeom>
        </p:spPr>
        <p:txBody>
          <a:bodyPr lIns="0" tIns="0" rIns="0" bIns="0"/>
          <a:lstStyle>
            <a:lvl1pPr marL="0" indent="0">
              <a:buNone/>
              <a:defRPr sz="1800"/>
            </a:lvl1pPr>
            <a:lvl2pPr marL="502714" indent="-137091">
              <a:defRPr sz="1800"/>
            </a:lvl2pPr>
            <a:lvl3pPr>
              <a:defRPr sz="1800"/>
            </a:lvl3pPr>
            <a:lvl4pPr>
              <a:defRPr sz="1800"/>
            </a:lvl4pPr>
            <a:lvl5pPr>
              <a:defRPr sz="1800"/>
            </a:lvl5pPr>
          </a:lstStyle>
          <a:p>
            <a:pPr lvl="0"/>
            <a:r>
              <a:rPr lang="en-US"/>
              <a:t>Click to edit Master text styles</a:t>
            </a:r>
          </a:p>
          <a:p>
            <a:pPr lvl="1"/>
            <a:r>
              <a:rPr lang="en-US"/>
              <a:t>Second level</a:t>
            </a:r>
          </a:p>
        </p:txBody>
      </p:sp>
      <p:sp>
        <p:nvSpPr>
          <p:cNvPr id="12" name="Slide Number Placeholder 6">
            <a:extLst>
              <a:ext uri="{FF2B5EF4-FFF2-40B4-BE49-F238E27FC236}">
                <a16:creationId xmlns:a16="http://schemas.microsoft.com/office/drawing/2014/main" id="{90B3A391-47C2-DB4F-9376-0BDAAC6F5D6A}"/>
              </a:ext>
            </a:extLst>
          </p:cNvPr>
          <p:cNvSpPr>
            <a:spLocks noGrp="1"/>
          </p:cNvSpPr>
          <p:nvPr>
            <p:ph type="sldNum" sz="quarter" idx="4"/>
          </p:nvPr>
        </p:nvSpPr>
        <p:spPr>
          <a:xfrm>
            <a:off x="327950" y="6515068"/>
            <a:ext cx="380259" cy="200037"/>
          </a:xfrm>
          <a:prstGeom prst="rect">
            <a:avLst/>
          </a:prstGeom>
        </p:spPr>
        <p:txBody>
          <a:bodyPr vert="horz" wrap="square" lIns="45702" tIns="22851" rIns="45702" bIns="22851" rtlCol="0" anchor="ctr" anchorCtr="0">
            <a:spAutoFit/>
          </a:bodyPr>
          <a:lstStyle>
            <a:defPPr>
              <a:defRPr lang="en-US"/>
            </a:defPPr>
            <a:lvl1pPr marL="0" algn="r" defTabSz="914080" rtl="0" eaLnBrk="1" latinLnBrk="0" hangingPunct="1">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latinLnBrk="0" hangingPunct="1">
              <a:defRPr sz="1799" kern="1200">
                <a:solidFill>
                  <a:schemeClr val="tx1"/>
                </a:solidFill>
                <a:latin typeface="+mn-lt"/>
                <a:ea typeface="+mn-ea"/>
                <a:cs typeface="+mn-cs"/>
              </a:defRPr>
            </a:lvl2pPr>
            <a:lvl3pPr marL="914080" algn="l" defTabSz="914080" rtl="0" eaLnBrk="1" latinLnBrk="0" hangingPunct="1">
              <a:defRPr sz="1799" kern="1200">
                <a:solidFill>
                  <a:schemeClr val="tx1"/>
                </a:solidFill>
                <a:latin typeface="+mn-lt"/>
                <a:ea typeface="+mn-ea"/>
                <a:cs typeface="+mn-cs"/>
              </a:defRPr>
            </a:lvl3pPr>
            <a:lvl4pPr marL="1371120" algn="l" defTabSz="914080" rtl="0" eaLnBrk="1" latinLnBrk="0" hangingPunct="1">
              <a:defRPr sz="1799" kern="1200">
                <a:solidFill>
                  <a:schemeClr val="tx1"/>
                </a:solidFill>
                <a:latin typeface="+mn-lt"/>
                <a:ea typeface="+mn-ea"/>
                <a:cs typeface="+mn-cs"/>
              </a:defRPr>
            </a:lvl4pPr>
            <a:lvl5pPr marL="1828160" algn="l" defTabSz="914080" rtl="0" eaLnBrk="1" latinLnBrk="0" hangingPunct="1">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mtClean="0"/>
              <a:pPr>
                <a:defRPr/>
              </a:pPr>
              <a:t>‹#›</a:t>
            </a:fld>
            <a:endParaRPr lang="en-US" dirty="0">
              <a:solidFill>
                <a:srgbClr val="000000">
                  <a:tint val="75000"/>
                </a:srgbClr>
              </a:solidFill>
            </a:endParaRPr>
          </a:p>
        </p:txBody>
      </p:sp>
      <p:sp>
        <p:nvSpPr>
          <p:cNvPr id="16" name="Rectangle 15">
            <a:extLst>
              <a:ext uri="{FF2B5EF4-FFF2-40B4-BE49-F238E27FC236}">
                <a16:creationId xmlns:a16="http://schemas.microsoft.com/office/drawing/2014/main" id="{34267DAC-1502-254F-A97F-453CBF68BE6C}"/>
              </a:ext>
            </a:extLst>
          </p:cNvPr>
          <p:cNvSpPr/>
          <p:nvPr userDrawn="1"/>
        </p:nvSpPr>
        <p:spPr>
          <a:xfrm>
            <a:off x="8335739" y="374209"/>
            <a:ext cx="3141886" cy="169277"/>
          </a:xfrm>
          <a:prstGeom prst="rect">
            <a:avLst/>
          </a:prstGeom>
        </p:spPr>
        <p:txBody>
          <a:bodyPr wrap="none" lIns="0" tIns="0" rIns="0" bIns="0">
            <a:spAutoFit/>
          </a:bodyPr>
          <a:lstStyle/>
          <a:p>
            <a:pPr algn="r"/>
            <a:r>
              <a:rPr lang="en-US" sz="1100" b="1" dirty="0">
                <a:solidFill>
                  <a:schemeClr val="tx2"/>
                </a:solidFill>
                <a:latin typeface="Arial"/>
                <a:cs typeface="Arial"/>
              </a:rPr>
              <a:t>A BETTER WAY </a:t>
            </a:r>
            <a:r>
              <a:rPr lang="en-US" sz="1100" dirty="0">
                <a:solidFill>
                  <a:schemeClr val="accent4"/>
                </a:solidFill>
                <a:latin typeface="Arial"/>
                <a:cs typeface="Arial"/>
              </a:rPr>
              <a:t>TO TAKE CARE OF BUSINESS</a:t>
            </a:r>
          </a:p>
        </p:txBody>
      </p:sp>
      <p:cxnSp>
        <p:nvCxnSpPr>
          <p:cNvPr id="18" name="Straight Connector 17">
            <a:extLst>
              <a:ext uri="{FF2B5EF4-FFF2-40B4-BE49-F238E27FC236}">
                <a16:creationId xmlns:a16="http://schemas.microsoft.com/office/drawing/2014/main" id="{93C94198-E0B2-8A40-8854-09AD1CAE739B}"/>
              </a:ext>
            </a:extLst>
          </p:cNvPr>
          <p:cNvCxnSpPr>
            <a:cxnSpLocks/>
          </p:cNvCxnSpPr>
          <p:nvPr userDrawn="1"/>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16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28A5E11-F89B-E84C-BC1C-AEF29E40FE17}"/>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694826" y="6251379"/>
            <a:ext cx="2075526" cy="228600"/>
          </a:xfrm>
          <a:prstGeom prst="rect">
            <a:avLst/>
          </a:prstGeom>
        </p:spPr>
      </p:pic>
    </p:spTree>
    <p:extLst>
      <p:ext uri="{BB962C8B-B14F-4D97-AF65-F5344CB8AC3E}">
        <p14:creationId xmlns:p14="http://schemas.microsoft.com/office/powerpoint/2010/main" val="3949250005"/>
      </p:ext>
    </p:extLst>
  </p:cSld>
  <p:clrMap bg1="lt1" tx1="dk1" bg2="lt2" tx2="dk2" accent1="accent1" accent2="accent2" accent3="accent3" accent4="accent4" accent5="accent5" accent6="accent6" hlink="hlink" folHlink="folHlink"/>
  <p:sldLayoutIdLst>
    <p:sldLayoutId id="2147486451" r:id="rId1"/>
    <p:sldLayoutId id="2147486452" r:id="rId2"/>
    <p:sldLayoutId id="2147486453" r:id="rId3"/>
    <p:sldLayoutId id="2147486442" r:id="rId4"/>
    <p:sldLayoutId id="2147486448" r:id="rId5"/>
    <p:sldLayoutId id="2147486454" r:id="rId6"/>
  </p:sldLayoutIdLst>
  <p:hf hdr="0" ftr="0" dt="0"/>
  <p:txStyles>
    <p:titleStyle>
      <a:lvl1pPr algn="l" defTabSz="449762" rtl="0" eaLnBrk="0" fontAlgn="base" hangingPunct="0">
        <a:spcBef>
          <a:spcPct val="0"/>
        </a:spcBef>
        <a:spcAft>
          <a:spcPct val="0"/>
        </a:spcAft>
        <a:defRPr sz="3148" kern="1200">
          <a:solidFill>
            <a:srgbClr val="2D7127"/>
          </a:solidFill>
          <a:latin typeface="+mj-lt"/>
          <a:ea typeface="MS PGothic" panose="020B0600070205080204" pitchFamily="34" charset="-128"/>
          <a:cs typeface="Avenir Next Regular"/>
        </a:defRPr>
      </a:lvl1pPr>
      <a:lvl2pPr algn="l" defTabSz="449762" rtl="0" eaLnBrk="0" fontAlgn="base" hangingPunct="0">
        <a:spcBef>
          <a:spcPct val="0"/>
        </a:spcBef>
        <a:spcAft>
          <a:spcPct val="0"/>
        </a:spcAft>
        <a:defRPr sz="3148">
          <a:solidFill>
            <a:srgbClr val="2D7127"/>
          </a:solidFill>
          <a:latin typeface="Arial" panose="020B0604020202020204" pitchFamily="34" charset="0"/>
          <a:ea typeface="MS PGothic" panose="020B0600070205080204" pitchFamily="34" charset="-128"/>
          <a:cs typeface="Avenir Next Regular" pitchFamily="123" charset="0"/>
        </a:defRPr>
      </a:lvl2pPr>
      <a:lvl3pPr algn="l" defTabSz="449762" rtl="0" eaLnBrk="0" fontAlgn="base" hangingPunct="0">
        <a:spcBef>
          <a:spcPct val="0"/>
        </a:spcBef>
        <a:spcAft>
          <a:spcPct val="0"/>
        </a:spcAft>
        <a:defRPr sz="3148">
          <a:solidFill>
            <a:srgbClr val="2D7127"/>
          </a:solidFill>
          <a:latin typeface="Arial" panose="020B0604020202020204" pitchFamily="34" charset="0"/>
          <a:ea typeface="MS PGothic" panose="020B0600070205080204" pitchFamily="34" charset="-128"/>
          <a:cs typeface="Avenir Next Regular" pitchFamily="123" charset="0"/>
        </a:defRPr>
      </a:lvl3pPr>
      <a:lvl4pPr algn="l" defTabSz="449762" rtl="0" eaLnBrk="0" fontAlgn="base" hangingPunct="0">
        <a:spcBef>
          <a:spcPct val="0"/>
        </a:spcBef>
        <a:spcAft>
          <a:spcPct val="0"/>
        </a:spcAft>
        <a:defRPr sz="3148">
          <a:solidFill>
            <a:srgbClr val="2D7127"/>
          </a:solidFill>
          <a:latin typeface="Arial" panose="020B0604020202020204" pitchFamily="34" charset="0"/>
          <a:ea typeface="MS PGothic" panose="020B0600070205080204" pitchFamily="34" charset="-128"/>
          <a:cs typeface="Avenir Next Regular" pitchFamily="123" charset="0"/>
        </a:defRPr>
      </a:lvl4pPr>
      <a:lvl5pPr algn="l" defTabSz="449762" rtl="0" eaLnBrk="0" fontAlgn="base" hangingPunct="0">
        <a:spcBef>
          <a:spcPct val="0"/>
        </a:spcBef>
        <a:spcAft>
          <a:spcPct val="0"/>
        </a:spcAft>
        <a:defRPr sz="3148">
          <a:solidFill>
            <a:srgbClr val="2D7127"/>
          </a:solidFill>
          <a:latin typeface="Arial" panose="020B0604020202020204" pitchFamily="34" charset="0"/>
          <a:ea typeface="MS PGothic" panose="020B0600070205080204" pitchFamily="34" charset="-128"/>
          <a:cs typeface="Avenir Next Regular" pitchFamily="123" charset="0"/>
        </a:defRPr>
      </a:lvl5pPr>
      <a:lvl6pPr marL="449762" algn="l" defTabSz="449762" rtl="0" fontAlgn="base">
        <a:spcBef>
          <a:spcPct val="0"/>
        </a:spcBef>
        <a:spcAft>
          <a:spcPct val="0"/>
        </a:spcAft>
        <a:defRPr sz="3148">
          <a:solidFill>
            <a:srgbClr val="2D7127"/>
          </a:solidFill>
          <a:latin typeface="Arial" panose="020B0604020202020204" pitchFamily="34" charset="0"/>
          <a:ea typeface="MS PGothic" panose="020B0600070205080204" pitchFamily="34" charset="-128"/>
        </a:defRPr>
      </a:lvl6pPr>
      <a:lvl7pPr marL="899522" algn="l" defTabSz="449762" rtl="0" fontAlgn="base">
        <a:spcBef>
          <a:spcPct val="0"/>
        </a:spcBef>
        <a:spcAft>
          <a:spcPct val="0"/>
        </a:spcAft>
        <a:defRPr sz="3148">
          <a:solidFill>
            <a:srgbClr val="2D7127"/>
          </a:solidFill>
          <a:latin typeface="Arial" panose="020B0604020202020204" pitchFamily="34" charset="0"/>
          <a:ea typeface="MS PGothic" panose="020B0600070205080204" pitchFamily="34" charset="-128"/>
        </a:defRPr>
      </a:lvl7pPr>
      <a:lvl8pPr marL="1349283" algn="l" defTabSz="449762" rtl="0" fontAlgn="base">
        <a:spcBef>
          <a:spcPct val="0"/>
        </a:spcBef>
        <a:spcAft>
          <a:spcPct val="0"/>
        </a:spcAft>
        <a:defRPr sz="3148">
          <a:solidFill>
            <a:srgbClr val="2D7127"/>
          </a:solidFill>
          <a:latin typeface="Arial" panose="020B0604020202020204" pitchFamily="34" charset="0"/>
          <a:ea typeface="MS PGothic" panose="020B0600070205080204" pitchFamily="34" charset="-128"/>
        </a:defRPr>
      </a:lvl8pPr>
      <a:lvl9pPr marL="1799044" algn="l" defTabSz="449762" rtl="0" fontAlgn="base">
        <a:spcBef>
          <a:spcPct val="0"/>
        </a:spcBef>
        <a:spcAft>
          <a:spcPct val="0"/>
        </a:spcAft>
        <a:defRPr sz="3148">
          <a:solidFill>
            <a:srgbClr val="2D7127"/>
          </a:solidFill>
          <a:latin typeface="Arial" panose="020B0604020202020204" pitchFamily="34" charset="0"/>
          <a:ea typeface="MS PGothic" panose="020B0600070205080204" pitchFamily="34" charset="-128"/>
        </a:defRPr>
      </a:lvl9pPr>
    </p:titleStyle>
    <p:bodyStyle>
      <a:lvl1pPr marL="449762" indent="-449762" algn="l" defTabSz="449762" rtl="0" eaLnBrk="0" fontAlgn="base" hangingPunct="0">
        <a:spcBef>
          <a:spcPct val="20000"/>
        </a:spcBef>
        <a:spcAft>
          <a:spcPts val="1771"/>
        </a:spcAft>
        <a:buClr>
          <a:srgbClr val="40833A"/>
        </a:buClr>
        <a:buFont typeface="Arial" charset="0"/>
        <a:buChar char="•"/>
        <a:defRPr sz="3148" kern="1200">
          <a:solidFill>
            <a:srgbClr val="404040"/>
          </a:solidFill>
          <a:latin typeface="+mn-lt"/>
          <a:ea typeface="MS PGothic" panose="020B0600070205080204" pitchFamily="34" charset="-128"/>
          <a:cs typeface="Avenir Next Regular"/>
        </a:defRPr>
      </a:lvl1pPr>
      <a:lvl2pPr marL="899522" indent="-449762" algn="l" defTabSz="449762" rtl="0" eaLnBrk="0" fontAlgn="base" hangingPunct="0">
        <a:spcBef>
          <a:spcPct val="20000"/>
        </a:spcBef>
        <a:spcAft>
          <a:spcPts val="1771"/>
        </a:spcAft>
        <a:buClr>
          <a:srgbClr val="40833A"/>
        </a:buClr>
        <a:buFont typeface="Arial" charset="0"/>
        <a:buChar char="•"/>
        <a:defRPr sz="2754" kern="1200">
          <a:solidFill>
            <a:srgbClr val="404040"/>
          </a:solidFill>
          <a:latin typeface="+mn-lt"/>
          <a:ea typeface="MS PGothic" panose="020B0600070205080204" pitchFamily="34" charset="-128"/>
          <a:cs typeface="Avenir Next Regular"/>
        </a:defRPr>
      </a:lvl2pPr>
      <a:lvl3pPr marL="1236844" indent="-337321" algn="l" defTabSz="449762" rtl="0" eaLnBrk="0" fontAlgn="base" hangingPunct="0">
        <a:spcBef>
          <a:spcPct val="20000"/>
        </a:spcBef>
        <a:spcAft>
          <a:spcPts val="1771"/>
        </a:spcAft>
        <a:buClr>
          <a:srgbClr val="40833A"/>
        </a:buClr>
        <a:buFont typeface="Arial" charset="0"/>
        <a:buChar char="•"/>
        <a:defRPr sz="2361" kern="1200">
          <a:solidFill>
            <a:srgbClr val="404040"/>
          </a:solidFill>
          <a:latin typeface="+mn-lt"/>
          <a:ea typeface="MS PGothic" panose="020B0600070205080204" pitchFamily="34" charset="-128"/>
          <a:cs typeface="Avenir Next Regular"/>
        </a:defRPr>
      </a:lvl3pPr>
      <a:lvl4pPr marL="1686604" indent="-337321" algn="l" defTabSz="449762" rtl="0" eaLnBrk="0" fontAlgn="base" hangingPunct="0">
        <a:spcBef>
          <a:spcPct val="20000"/>
        </a:spcBef>
        <a:spcAft>
          <a:spcPts val="1771"/>
        </a:spcAft>
        <a:buClr>
          <a:srgbClr val="40833A"/>
        </a:buClr>
        <a:buFont typeface="Arial" charset="0"/>
        <a:buChar char="•"/>
        <a:defRPr sz="1968" kern="1200">
          <a:solidFill>
            <a:srgbClr val="404040"/>
          </a:solidFill>
          <a:latin typeface="+mn-lt"/>
          <a:ea typeface="MS PGothic" panose="020B0600070205080204" pitchFamily="34" charset="-128"/>
          <a:cs typeface="Avenir Next Regular"/>
        </a:defRPr>
      </a:lvl4pPr>
      <a:lvl5pPr marL="2136365" indent="-337321" algn="l" defTabSz="449762" rtl="0" eaLnBrk="0" fontAlgn="base" hangingPunct="0">
        <a:spcBef>
          <a:spcPct val="20000"/>
        </a:spcBef>
        <a:spcAft>
          <a:spcPts val="1771"/>
        </a:spcAft>
        <a:buClr>
          <a:srgbClr val="40833A"/>
        </a:buClr>
        <a:buFont typeface="Arial" charset="0"/>
        <a:buChar char="•"/>
        <a:defRPr sz="1968" kern="1200">
          <a:solidFill>
            <a:srgbClr val="404040"/>
          </a:solidFill>
          <a:latin typeface="+mn-lt"/>
          <a:ea typeface="MS PGothic" panose="020B0600070205080204" pitchFamily="34" charset="-128"/>
          <a:cs typeface="Avenir Next Regular"/>
        </a:defRPr>
      </a:lvl5pPr>
      <a:lvl6pPr marL="2473685" indent="-224880" algn="l" defTabSz="449762" rtl="0" eaLnBrk="1" latinLnBrk="0" hangingPunct="1">
        <a:spcBef>
          <a:spcPct val="20000"/>
        </a:spcBef>
        <a:buFont typeface="Arial"/>
        <a:buChar char="•"/>
        <a:defRPr sz="1968" kern="1200">
          <a:solidFill>
            <a:schemeClr val="tx1"/>
          </a:solidFill>
          <a:latin typeface="+mn-lt"/>
          <a:ea typeface="+mn-ea"/>
          <a:cs typeface="+mn-cs"/>
        </a:defRPr>
      </a:lvl6pPr>
      <a:lvl7pPr marL="2923447" indent="-224880" algn="l" defTabSz="449762" rtl="0" eaLnBrk="1" latinLnBrk="0" hangingPunct="1">
        <a:spcBef>
          <a:spcPct val="20000"/>
        </a:spcBef>
        <a:buFont typeface="Arial"/>
        <a:buChar char="•"/>
        <a:defRPr sz="1968" kern="1200">
          <a:solidFill>
            <a:schemeClr val="tx1"/>
          </a:solidFill>
          <a:latin typeface="+mn-lt"/>
          <a:ea typeface="+mn-ea"/>
          <a:cs typeface="+mn-cs"/>
        </a:defRPr>
      </a:lvl7pPr>
      <a:lvl8pPr marL="3373208" indent="-224880" algn="l" defTabSz="449762" rtl="0" eaLnBrk="1" latinLnBrk="0" hangingPunct="1">
        <a:spcBef>
          <a:spcPct val="20000"/>
        </a:spcBef>
        <a:buFont typeface="Arial"/>
        <a:buChar char="•"/>
        <a:defRPr sz="1968" kern="1200">
          <a:solidFill>
            <a:schemeClr val="tx1"/>
          </a:solidFill>
          <a:latin typeface="+mn-lt"/>
          <a:ea typeface="+mn-ea"/>
          <a:cs typeface="+mn-cs"/>
        </a:defRPr>
      </a:lvl8pPr>
      <a:lvl9pPr marL="3822969" indent="-224880" algn="l" defTabSz="449762" rtl="0" eaLnBrk="1" latinLnBrk="0" hangingPunct="1">
        <a:spcBef>
          <a:spcPct val="20000"/>
        </a:spcBef>
        <a:buFont typeface="Arial"/>
        <a:buChar char="•"/>
        <a:defRPr sz="1968" kern="1200">
          <a:solidFill>
            <a:schemeClr val="tx1"/>
          </a:solidFill>
          <a:latin typeface="+mn-lt"/>
          <a:ea typeface="+mn-ea"/>
          <a:cs typeface="+mn-cs"/>
        </a:defRPr>
      </a:lvl9pPr>
    </p:bodyStyle>
    <p:otherStyle>
      <a:defPPr>
        <a:defRPr lang="en-US"/>
      </a:defPPr>
      <a:lvl1pPr marL="0" algn="l" defTabSz="449762" rtl="0" eaLnBrk="1" latinLnBrk="0" hangingPunct="1">
        <a:defRPr sz="1771" kern="1200">
          <a:solidFill>
            <a:schemeClr val="tx1"/>
          </a:solidFill>
          <a:latin typeface="+mn-lt"/>
          <a:ea typeface="+mn-ea"/>
          <a:cs typeface="+mn-cs"/>
        </a:defRPr>
      </a:lvl1pPr>
      <a:lvl2pPr marL="449762" algn="l" defTabSz="449762" rtl="0" eaLnBrk="1" latinLnBrk="0" hangingPunct="1">
        <a:defRPr sz="1771" kern="1200">
          <a:solidFill>
            <a:schemeClr val="tx1"/>
          </a:solidFill>
          <a:latin typeface="+mn-lt"/>
          <a:ea typeface="+mn-ea"/>
          <a:cs typeface="+mn-cs"/>
        </a:defRPr>
      </a:lvl2pPr>
      <a:lvl3pPr marL="899522" algn="l" defTabSz="449762" rtl="0" eaLnBrk="1" latinLnBrk="0" hangingPunct="1">
        <a:defRPr sz="1771" kern="1200">
          <a:solidFill>
            <a:schemeClr val="tx1"/>
          </a:solidFill>
          <a:latin typeface="+mn-lt"/>
          <a:ea typeface="+mn-ea"/>
          <a:cs typeface="+mn-cs"/>
        </a:defRPr>
      </a:lvl3pPr>
      <a:lvl4pPr marL="1349283" algn="l" defTabSz="449762" rtl="0" eaLnBrk="1" latinLnBrk="0" hangingPunct="1">
        <a:defRPr sz="1771" kern="1200">
          <a:solidFill>
            <a:schemeClr val="tx1"/>
          </a:solidFill>
          <a:latin typeface="+mn-lt"/>
          <a:ea typeface="+mn-ea"/>
          <a:cs typeface="+mn-cs"/>
        </a:defRPr>
      </a:lvl4pPr>
      <a:lvl5pPr marL="1799044" algn="l" defTabSz="449762" rtl="0" eaLnBrk="1" latinLnBrk="0" hangingPunct="1">
        <a:defRPr sz="1771" kern="1200">
          <a:solidFill>
            <a:schemeClr val="tx1"/>
          </a:solidFill>
          <a:latin typeface="+mn-lt"/>
          <a:ea typeface="+mn-ea"/>
          <a:cs typeface="+mn-cs"/>
        </a:defRPr>
      </a:lvl5pPr>
      <a:lvl6pPr marL="2248806" algn="l" defTabSz="449762" rtl="0" eaLnBrk="1" latinLnBrk="0" hangingPunct="1">
        <a:defRPr sz="1771" kern="1200">
          <a:solidFill>
            <a:schemeClr val="tx1"/>
          </a:solidFill>
          <a:latin typeface="+mn-lt"/>
          <a:ea typeface="+mn-ea"/>
          <a:cs typeface="+mn-cs"/>
        </a:defRPr>
      </a:lvl6pPr>
      <a:lvl7pPr marL="2698567" algn="l" defTabSz="449762" rtl="0" eaLnBrk="1" latinLnBrk="0" hangingPunct="1">
        <a:defRPr sz="1771" kern="1200">
          <a:solidFill>
            <a:schemeClr val="tx1"/>
          </a:solidFill>
          <a:latin typeface="+mn-lt"/>
          <a:ea typeface="+mn-ea"/>
          <a:cs typeface="+mn-cs"/>
        </a:defRPr>
      </a:lvl7pPr>
      <a:lvl8pPr marL="3148328" algn="l" defTabSz="449762" rtl="0" eaLnBrk="1" latinLnBrk="0" hangingPunct="1">
        <a:defRPr sz="1771" kern="1200">
          <a:solidFill>
            <a:schemeClr val="tx1"/>
          </a:solidFill>
          <a:latin typeface="+mn-lt"/>
          <a:ea typeface="+mn-ea"/>
          <a:cs typeface="+mn-cs"/>
        </a:defRPr>
      </a:lvl8pPr>
      <a:lvl9pPr marL="3598089" algn="l" defTabSz="449762" rtl="0" eaLnBrk="1" latinLnBrk="0" hangingPunct="1">
        <a:defRPr sz="17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hyperlink" Target="http://kp.org/newmember"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1.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7.jpe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5.png"/><Relationship Id="rId9" Type="http://schemas.openxmlformats.org/officeDocument/2006/relationships/hyperlink" Target="http://kp.org/choosek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healthy.kaiserpermanente.org/pages/mobile-app?kp_shortcut_referrer=kp.org/mobil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hyperlink" Target="http://kp.org/trave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kp.org/mentalhealth" TargetMode="External"/><Relationship Id="rId5" Type="http://schemas.openxmlformats.org/officeDocument/2006/relationships/image" Target="../media/image2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2.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hyperlink" Target="http://kp.org/health-wellnes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jpe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hyperlink" Target="https://healthy.kaiserpermanente.org/health-wellness/matern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30175D-12CE-86FF-3502-5C3584D4AF21}"/>
              </a:ext>
              <a:ext uri="{C183D7F6-B498-43B3-948B-1728B52AA6E4}">
                <adec:decorative xmlns:adec="http://schemas.microsoft.com/office/drawing/2017/decorative" val="1"/>
              </a:ext>
            </a:extLst>
          </p:cNvPr>
          <p:cNvGrpSpPr/>
          <p:nvPr/>
        </p:nvGrpSpPr>
        <p:grpSpPr>
          <a:xfrm>
            <a:off x="0" y="0"/>
            <a:ext cx="12192000" cy="5944816"/>
            <a:chOff x="0" y="0"/>
            <a:chExt cx="12192000" cy="5944816"/>
          </a:xfrm>
        </p:grpSpPr>
        <p:pic>
          <p:nvPicPr>
            <p:cNvPr id="9" name="Picture 8">
              <a:extLst>
                <a:ext uri="{FF2B5EF4-FFF2-40B4-BE49-F238E27FC236}">
                  <a16:creationId xmlns:a16="http://schemas.microsoft.com/office/drawing/2014/main" id="{EB45EBC1-3A8A-2D92-7321-952C316906F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60344" y="0"/>
              <a:ext cx="7931656" cy="5871564"/>
            </a:xfrm>
            <a:prstGeom prst="rect">
              <a:avLst/>
            </a:prstGeom>
          </p:spPr>
        </p:pic>
        <p:sp>
          <p:nvSpPr>
            <p:cNvPr id="5" name="Rectangle 4">
              <a:extLst>
                <a:ext uri="{FF2B5EF4-FFF2-40B4-BE49-F238E27FC236}">
                  <a16:creationId xmlns:a16="http://schemas.microsoft.com/office/drawing/2014/main" id="{CC122AE6-8628-04C5-7407-105F00484758}"/>
                </a:ext>
                <a:ext uri="{C183D7F6-B498-43B3-948B-1728B52AA6E4}">
                  <adec:decorative xmlns:adec="http://schemas.microsoft.com/office/drawing/2017/decorative" val="1"/>
                </a:ext>
              </a:extLst>
            </p:cNvPr>
            <p:cNvSpPr/>
            <p:nvPr/>
          </p:nvSpPr>
          <p:spPr>
            <a:xfrm>
              <a:off x="0" y="5871564"/>
              <a:ext cx="12192000" cy="73252"/>
            </a:xfrm>
            <a:prstGeom prst="rect">
              <a:avLst/>
            </a:prstGeom>
            <a:solidFill>
              <a:srgbClr val="92CCF0"/>
            </a:solidFill>
            <a:ln>
              <a:solidFill>
                <a:srgbClr val="92CC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FDC44987-93BE-3C65-644E-3F7605BFFA3E}"/>
              </a:ext>
            </a:extLst>
          </p:cNvPr>
          <p:cNvSpPr txBox="1"/>
          <p:nvPr/>
        </p:nvSpPr>
        <p:spPr>
          <a:xfrm>
            <a:off x="845991" y="2751892"/>
            <a:ext cx="6205738" cy="677108"/>
          </a:xfrm>
          <a:prstGeom prst="rect">
            <a:avLst/>
          </a:prstGeom>
          <a:noFill/>
        </p:spPr>
        <p:txBody>
          <a:bodyPr wrap="square" lIns="0" tIns="0" rIns="0" bIns="0" rtlCol="0">
            <a:spAutoFit/>
          </a:bodyPr>
          <a:lstStyle/>
          <a:p>
            <a:pPr>
              <a:spcAft>
                <a:spcPts val="500"/>
              </a:spcAft>
            </a:pPr>
            <a:r>
              <a:rPr lang="en-US" sz="4400" b="1" spc="-70" dirty="0">
                <a:solidFill>
                  <a:srgbClr val="1B7EC6"/>
                </a:solidFill>
                <a:latin typeface="Arial" panose="020B0604020202020204" pitchFamily="34" charset="0"/>
                <a:cs typeface="Arial" panose="020B0604020202020204" pitchFamily="34" charset="0"/>
              </a:rPr>
              <a:t>Care for all that is you</a:t>
            </a:r>
            <a:endParaRPr lang="en-US" sz="2000" b="1" dirty="0">
              <a:solidFill>
                <a:srgbClr val="1B7EC6"/>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53B105B-0802-DA49-89CC-07EE0FF5CEE9}"/>
              </a:ext>
            </a:extLst>
          </p:cNvPr>
          <p:cNvSpPr txBox="1"/>
          <p:nvPr/>
        </p:nvSpPr>
        <p:spPr>
          <a:xfrm>
            <a:off x="274164" y="5960882"/>
            <a:ext cx="6242625" cy="430887"/>
          </a:xfrm>
          <a:prstGeom prst="rect">
            <a:avLst/>
          </a:prstGeom>
          <a:noFill/>
        </p:spPr>
        <p:txBody>
          <a:bodyPr wrap="square" lIns="0" tIns="0" rIns="0" bIns="0">
            <a:spAutoFit/>
          </a:bodyPr>
          <a:lstStyle/>
          <a:p>
            <a:pPr eaLnBrk="1" fontAlgn="auto" hangingPunct="1">
              <a:spcBef>
                <a:spcPts val="0"/>
              </a:spcBef>
              <a:spcAft>
                <a:spcPts val="300"/>
              </a:spcAft>
              <a:defRPr/>
            </a:pPr>
            <a:r>
              <a:rPr lang="es-US" sz="2800" b="1" dirty="0">
                <a:solidFill>
                  <a:srgbClr val="0B4674"/>
                </a:solidFill>
              </a:rPr>
              <a:t>Fairfax County Public Schools</a:t>
            </a:r>
          </a:p>
        </p:txBody>
      </p:sp>
      <p:pic>
        <p:nvPicPr>
          <p:cNvPr id="7" name="Graphic 6" descr="Kaiser Permanente logo ">
            <a:extLst>
              <a:ext uri="{FF2B5EF4-FFF2-40B4-BE49-F238E27FC236}">
                <a16:creationId xmlns:a16="http://schemas.microsoft.com/office/drawing/2014/main" id="{AC9E058C-4D21-42F0-B9DB-87C8A1ED3092}"/>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94826" y="6251379"/>
            <a:ext cx="2075526" cy="228600"/>
          </a:xfrm>
          <a:prstGeom prst="rect">
            <a:avLst/>
          </a:prstGeom>
        </p:spPr>
      </p:pic>
    </p:spTree>
    <p:extLst>
      <p:ext uri="{BB962C8B-B14F-4D97-AF65-F5344CB8AC3E}">
        <p14:creationId xmlns:p14="http://schemas.microsoft.com/office/powerpoint/2010/main" val="1050581903"/>
      </p:ext>
    </p:extLst>
  </p:cSld>
  <p:clrMapOvr>
    <a:masterClrMapping/>
  </p:clrMapOvr>
  <mc:AlternateContent xmlns:mc="http://schemas.openxmlformats.org/markup-compatibility/2006" xmlns:p14="http://schemas.microsoft.com/office/powerpoint/2010/main">
    <mc:Choice Requires="p14">
      <p:transition spd="slow" p14:dur="2000" advTm="16799"/>
    </mc:Choice>
    <mc:Fallback xmlns="">
      <p:transition spd="slow" advTm="1679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6"/>
          <p:cNvGraphicFramePr>
            <a:graphicFrameLocks noGrp="1"/>
          </p:cNvGraphicFramePr>
          <p:nvPr>
            <p:extLst>
              <p:ext uri="{D42A27DB-BD31-4B8C-83A1-F6EECF244321}">
                <p14:modId xmlns:p14="http://schemas.microsoft.com/office/powerpoint/2010/main" val="3557718165"/>
              </p:ext>
            </p:extLst>
          </p:nvPr>
        </p:nvGraphicFramePr>
        <p:xfrm>
          <a:off x="877078" y="1280495"/>
          <a:ext cx="9540551" cy="4543364"/>
        </p:xfrm>
        <a:graphic>
          <a:graphicData uri="http://schemas.openxmlformats.org/drawingml/2006/table">
            <a:tbl>
              <a:tblPr/>
              <a:tblGrid>
                <a:gridCol w="4157478">
                  <a:extLst>
                    <a:ext uri="{9D8B030D-6E8A-4147-A177-3AD203B41FA5}">
                      <a16:colId xmlns:a16="http://schemas.microsoft.com/office/drawing/2014/main" val="20000"/>
                    </a:ext>
                  </a:extLst>
                </a:gridCol>
                <a:gridCol w="5383073">
                  <a:extLst>
                    <a:ext uri="{9D8B030D-6E8A-4147-A177-3AD203B41FA5}">
                      <a16:colId xmlns:a16="http://schemas.microsoft.com/office/drawing/2014/main" val="20001"/>
                    </a:ext>
                  </a:extLst>
                </a:gridCol>
              </a:tblGrid>
              <a:tr h="332934">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Yearly</a:t>
                      </a:r>
                      <a:r>
                        <a:rPr kumimoji="0" lang="en-US" sz="1200" b="1" i="0" u="none" strike="noStrike" cap="none" spc="70" normalizeH="0" baseline="0" dirty="0">
                          <a:ln>
                            <a:noFill/>
                          </a:ln>
                          <a:solidFill>
                            <a:schemeClr val="tx1"/>
                          </a:solidFill>
                          <a:effectLst/>
                          <a:latin typeface="+mn-lt"/>
                          <a:ea typeface="MS PGothic" charset="0"/>
                          <a:cs typeface="MS PGothic" charset="0"/>
                        </a:rPr>
                        <a:t> </a:t>
                      </a:r>
                      <a:r>
                        <a:rPr kumimoji="0" lang="en-US" sz="1200" b="1" i="0" u="none" strike="noStrike" cap="none" spc="0" normalizeH="0" baseline="0" dirty="0">
                          <a:ln>
                            <a:noFill/>
                          </a:ln>
                          <a:solidFill>
                            <a:schemeClr val="tx1"/>
                          </a:solidFill>
                          <a:effectLst/>
                          <a:latin typeface="+mn-lt"/>
                          <a:ea typeface="MS PGothic" charset="0"/>
                          <a:cs typeface="MS PGothic" charset="0"/>
                        </a:rPr>
                        <a:t>deductible</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solidFill>
                          <a:effectLst/>
                          <a:latin typeface="+mj-lt"/>
                          <a:ea typeface="MS PGothic" charset="0"/>
                          <a:cs typeface="MS PGothic" charset="0"/>
                        </a:rPr>
                        <a:t>$0 individual/$</a:t>
                      </a:r>
                      <a:r>
                        <a:rPr kumimoji="0" lang="en-US" sz="1200" b="0" i="0" u="none" strike="noStrike" kern="1200" cap="none" normalizeH="0" baseline="0" dirty="0">
                          <a:ln>
                            <a:noFill/>
                          </a:ln>
                          <a:solidFill>
                            <a:schemeClr val="tx1"/>
                          </a:solidFill>
                          <a:effectLst/>
                          <a:latin typeface="+mn-lt"/>
                          <a:ea typeface="MS PGothic" charset="0"/>
                          <a:cs typeface="MS PGothic" charset="0"/>
                        </a:rPr>
                        <a:t>0</a:t>
                      </a:r>
                      <a:r>
                        <a:rPr kumimoji="0" lang="en-US" sz="1200" b="0" i="0" u="none" strike="noStrike" cap="none" normalizeH="0" baseline="0" dirty="0">
                          <a:ln>
                            <a:noFill/>
                          </a:ln>
                          <a:solidFill>
                            <a:schemeClr val="tx1"/>
                          </a:solidFill>
                          <a:effectLst/>
                          <a:latin typeface="+mj-lt"/>
                          <a:ea typeface="MS PGothic" charset="0"/>
                          <a:cs typeface="MS PGothic" charset="0"/>
                        </a:rPr>
                        <a:t> family</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0"/>
                  </a:ext>
                </a:extLst>
              </a:tr>
              <a:tr h="332934">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Maximum yearly out-of-pocket costs</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solidFill>
                          <a:effectLst/>
                          <a:latin typeface="+mj-lt"/>
                          <a:ea typeface="MS PGothic" charset="0"/>
                          <a:cs typeface="MS PGothic" charset="0"/>
                        </a:rPr>
                        <a:t>$</a:t>
                      </a:r>
                      <a:r>
                        <a:rPr kumimoji="0" lang="en-US" sz="1200" b="0" i="0" u="none" strike="noStrike" kern="1200" cap="none" normalizeH="0" baseline="0" dirty="0">
                          <a:ln>
                            <a:noFill/>
                          </a:ln>
                          <a:solidFill>
                            <a:schemeClr val="tx1"/>
                          </a:solidFill>
                          <a:effectLst/>
                          <a:latin typeface="+mn-lt"/>
                          <a:ea typeface="MS PGothic" charset="0"/>
                          <a:cs typeface="MS PGothic" charset="0"/>
                        </a:rPr>
                        <a:t>2,000</a:t>
                      </a:r>
                      <a:r>
                        <a:rPr kumimoji="0" lang="en-US" sz="1200" b="0" i="0" u="none" strike="noStrike" cap="none" normalizeH="0" baseline="0" dirty="0">
                          <a:ln>
                            <a:noFill/>
                          </a:ln>
                          <a:solidFill>
                            <a:schemeClr val="tx1"/>
                          </a:solidFill>
                          <a:effectLst/>
                          <a:latin typeface="+mj-lt"/>
                          <a:ea typeface="MS PGothic" charset="0"/>
                          <a:cs typeface="MS PGothic" charset="0"/>
                        </a:rPr>
                        <a:t> individual/$</a:t>
                      </a:r>
                      <a:r>
                        <a:rPr kumimoji="0" lang="en-US" sz="1200" b="0" i="0" u="none" strike="noStrike" kern="1200" cap="none" normalizeH="0" baseline="0" dirty="0">
                          <a:ln>
                            <a:noFill/>
                          </a:ln>
                          <a:solidFill>
                            <a:schemeClr val="tx1"/>
                          </a:solidFill>
                          <a:effectLst/>
                          <a:latin typeface="+mn-lt"/>
                          <a:ea typeface="MS PGothic" charset="0"/>
                          <a:cs typeface="MS PGothic" charset="0"/>
                        </a:rPr>
                        <a:t>4,000</a:t>
                      </a:r>
                      <a:r>
                        <a:rPr kumimoji="0" lang="en-US" sz="1200" b="0" i="0" u="none" strike="noStrike" cap="none" normalizeH="0" baseline="0" dirty="0">
                          <a:ln>
                            <a:noFill/>
                          </a:ln>
                          <a:solidFill>
                            <a:schemeClr val="tx1"/>
                          </a:solidFill>
                          <a:effectLst/>
                          <a:latin typeface="+mj-lt"/>
                          <a:ea typeface="MS PGothic" charset="0"/>
                          <a:cs typeface="MS PGothic" charset="0"/>
                        </a:rPr>
                        <a:t> family</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1"/>
                  </a:ext>
                </a:extLst>
              </a:tr>
              <a:tr h="427836">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rgbClr val="0070C0"/>
                          </a:solidFill>
                          <a:effectLst/>
                          <a:latin typeface="+mn-lt"/>
                          <a:ea typeface="MS PGothic" charset="0"/>
                          <a:cs typeface="MS PGothic" charset="0"/>
                        </a:rPr>
                        <a:t>Covered service</a:t>
                      </a:r>
                    </a:p>
                  </a:txBody>
                  <a:tcPr marL="161914" marR="71962" marT="44976" marB="53973" anchor="b"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92CCF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1" i="0" u="none" strike="noStrike" cap="none" normalizeH="0" baseline="0" dirty="0">
                          <a:ln>
                            <a:noFill/>
                          </a:ln>
                          <a:solidFill>
                            <a:schemeClr val="tx1"/>
                          </a:solidFill>
                          <a:effectLst/>
                          <a:latin typeface="+mj-lt"/>
                          <a:ea typeface="MS PGothic" charset="0"/>
                          <a:cs typeface="MS PGothic" charset="0"/>
                        </a:rPr>
                        <a:t>You pay</a:t>
                      </a:r>
                      <a:endParaRPr kumimoji="0" lang="es-ES" sz="1200" b="1" i="0" u="none" strike="noStrike" cap="none" normalizeH="0" baseline="0" dirty="0">
                        <a:ln>
                          <a:noFill/>
                        </a:ln>
                        <a:solidFill>
                          <a:schemeClr val="tx1"/>
                        </a:solidFill>
                        <a:effectLst/>
                        <a:latin typeface="+mj-lt"/>
                        <a:ea typeface="MS PGothic" charset="0"/>
                        <a:cs typeface="MS PGothic" charset="0"/>
                      </a:endParaRPr>
                    </a:p>
                  </a:txBody>
                  <a:tcPr marL="161914" marR="71962" marT="44976" marB="53973" anchor="b"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92CCF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2934">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Preventive care</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solidFill>
                          <a:effectLst/>
                          <a:latin typeface="+mj-lt"/>
                          <a:ea typeface="MS PGothic" charset="0"/>
                          <a:cs typeface="MS PGothic" charset="0"/>
                        </a:rPr>
                        <a:t>$0 copay</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3"/>
                  </a:ext>
                </a:extLst>
              </a:tr>
              <a:tr h="520280">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Doctor’s office visit</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solidFill>
                          <a:effectLst/>
                          <a:latin typeface="+mj-lt"/>
                          <a:ea typeface="MS PGothic" charset="0"/>
                          <a:cs typeface="MS PGothic" charset="0"/>
                        </a:rPr>
                        <a:t>$</a:t>
                      </a:r>
                      <a:r>
                        <a:rPr kumimoji="0" lang="en-US" sz="1200" b="0" i="0" u="none" strike="noStrike" kern="1200" cap="none" normalizeH="0" baseline="0" dirty="0">
                          <a:ln>
                            <a:noFill/>
                          </a:ln>
                          <a:solidFill>
                            <a:schemeClr val="tx1"/>
                          </a:solidFill>
                          <a:effectLst/>
                          <a:latin typeface="+mn-lt"/>
                          <a:ea typeface="MS PGothic" charset="0"/>
                          <a:cs typeface="MS PGothic" charset="0"/>
                        </a:rPr>
                        <a:t>20</a:t>
                      </a:r>
                      <a:r>
                        <a:rPr kumimoji="0" lang="en-US" sz="1200" b="0" i="0" u="none" strike="noStrike" cap="none" normalizeH="0" baseline="0" dirty="0">
                          <a:ln>
                            <a:noFill/>
                          </a:ln>
                          <a:solidFill>
                            <a:schemeClr val="tx1"/>
                          </a:solidFill>
                          <a:effectLst/>
                          <a:latin typeface="+mj-lt"/>
                          <a:ea typeface="MS PGothic" charset="0"/>
                          <a:cs typeface="MS PGothic" charset="0"/>
                        </a:rPr>
                        <a:t> copay PCP</a:t>
                      </a:r>
                    </a:p>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defRPr/>
                      </a:pPr>
                      <a:r>
                        <a:rPr kumimoji="0" lang="en-US" sz="1200" b="0" i="0" u="none" strike="noStrike" kern="1200" cap="none" normalizeH="0" baseline="0" dirty="0">
                          <a:ln>
                            <a:noFill/>
                          </a:ln>
                          <a:solidFill>
                            <a:schemeClr val="tx1"/>
                          </a:solidFill>
                          <a:effectLst/>
                          <a:latin typeface="+mn-lt"/>
                          <a:ea typeface="MS PGothic" charset="0"/>
                          <a:cs typeface="MS PGothic" charset="0"/>
                        </a:rPr>
                        <a:t>$40 copay Specialist</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4"/>
                  </a:ext>
                </a:extLst>
              </a:tr>
              <a:tr h="332934">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Lab tests and radiology</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solidFill>
                          <a:effectLst/>
                          <a:latin typeface="+mj-lt"/>
                          <a:ea typeface="MS PGothic" charset="0"/>
                          <a:cs typeface="MS PGothic" charset="0"/>
                        </a:rPr>
                        <a:t>$</a:t>
                      </a:r>
                      <a:r>
                        <a:rPr kumimoji="0" lang="en-US" sz="1200" b="0" i="0" u="none" strike="noStrike" kern="1200" cap="none" normalizeH="0" baseline="0" dirty="0">
                          <a:ln>
                            <a:noFill/>
                          </a:ln>
                          <a:solidFill>
                            <a:schemeClr val="tx1"/>
                          </a:solidFill>
                          <a:effectLst/>
                          <a:latin typeface="+mn-lt"/>
                          <a:ea typeface="MS PGothic" charset="0"/>
                          <a:cs typeface="MS PGothic" charset="0"/>
                        </a:rPr>
                        <a:t>0 </a:t>
                      </a:r>
                      <a:r>
                        <a:rPr kumimoji="0" lang="en-US" sz="1200" b="0" i="0" u="none" strike="noStrike" cap="none" normalizeH="0" baseline="0" dirty="0">
                          <a:ln>
                            <a:noFill/>
                          </a:ln>
                          <a:solidFill>
                            <a:schemeClr val="tx1"/>
                          </a:solidFill>
                          <a:effectLst/>
                          <a:latin typeface="+mj-lt"/>
                          <a:ea typeface="MS PGothic" charset="0"/>
                          <a:cs typeface="MS PGothic" charset="0"/>
                        </a:rPr>
                        <a:t>copay</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5"/>
                  </a:ext>
                </a:extLst>
              </a:tr>
              <a:tr h="332934">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Outpatient surgery</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kern="1200" cap="none" normalizeH="0" baseline="0" dirty="0">
                          <a:ln>
                            <a:noFill/>
                          </a:ln>
                          <a:solidFill>
                            <a:schemeClr val="tx1"/>
                          </a:solidFill>
                          <a:effectLst/>
                          <a:latin typeface="+mn-lt"/>
                          <a:ea typeface="MS PGothic" charset="0"/>
                          <a:cs typeface="MS PGothic" charset="0"/>
                        </a:rPr>
                        <a:t>$75 copay</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6"/>
                  </a:ext>
                </a:extLst>
              </a:tr>
              <a:tr h="332934">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Hospitalization</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kern="1200" cap="none" normalizeH="0" baseline="0" dirty="0">
                          <a:ln>
                            <a:noFill/>
                          </a:ln>
                          <a:solidFill>
                            <a:schemeClr val="tx1"/>
                          </a:solidFill>
                          <a:effectLst/>
                          <a:latin typeface="+mn-lt"/>
                          <a:ea typeface="MS PGothic" charset="0"/>
                          <a:cs typeface="MS PGothic" charset="0"/>
                        </a:rPr>
                        <a:t>$150 copay</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7"/>
                  </a:ext>
                </a:extLst>
              </a:tr>
              <a:tr h="332934">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Emergency care</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kern="1200" cap="none" normalizeH="0" baseline="0" dirty="0">
                          <a:ln>
                            <a:noFill/>
                          </a:ln>
                          <a:solidFill>
                            <a:schemeClr val="tx1"/>
                          </a:solidFill>
                          <a:effectLst/>
                          <a:latin typeface="+mn-lt"/>
                          <a:ea typeface="MS PGothic" charset="0"/>
                          <a:cs typeface="MS PGothic" charset="0"/>
                        </a:rPr>
                        <a:t>$250 copay</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8"/>
                  </a:ext>
                </a:extLst>
              </a:tr>
              <a:tr h="756490">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0" normalizeH="0" baseline="0" dirty="0">
                          <a:ln>
                            <a:noFill/>
                          </a:ln>
                          <a:solidFill>
                            <a:schemeClr val="tx1"/>
                          </a:solidFill>
                          <a:effectLst/>
                          <a:latin typeface="+mn-lt"/>
                          <a:ea typeface="MS PGothic" charset="0"/>
                          <a:cs typeface="MS PGothic" charset="0"/>
                        </a:rPr>
                        <a:t>Prescribed medications (30-day supply)</a:t>
                      </a:r>
                    </a:p>
                  </a:txBody>
                  <a:tcPr marL="161914" marR="71962" marT="44976" marB="44976"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solidFill>
                          <a:effectLst/>
                          <a:latin typeface="+mj-lt"/>
                          <a:ea typeface="MS PGothic" charset="0"/>
                          <a:cs typeface="MS PGothic" charset="0"/>
                        </a:rPr>
                        <a:t>$</a:t>
                      </a:r>
                      <a:r>
                        <a:rPr kumimoji="0" lang="en-US" sz="1200" b="0" i="0" u="none" strike="noStrike" kern="1200" cap="none" normalizeH="0" baseline="0" dirty="0">
                          <a:ln>
                            <a:noFill/>
                          </a:ln>
                          <a:solidFill>
                            <a:schemeClr val="tx1"/>
                          </a:solidFill>
                          <a:effectLst/>
                          <a:latin typeface="+mn-lt"/>
                          <a:ea typeface="MS PGothic" charset="0"/>
                          <a:cs typeface="MS PGothic" charset="0"/>
                        </a:rPr>
                        <a:t>10</a:t>
                      </a:r>
                      <a:r>
                        <a:rPr kumimoji="0" lang="en-US" sz="1200" b="0" i="0" u="none" strike="noStrike" cap="none" normalizeH="0" baseline="0" dirty="0">
                          <a:ln>
                            <a:noFill/>
                          </a:ln>
                          <a:solidFill>
                            <a:schemeClr val="tx1"/>
                          </a:solidFill>
                          <a:effectLst/>
                          <a:latin typeface="+mj-lt"/>
                          <a:ea typeface="MS PGothic" charset="0"/>
                          <a:cs typeface="MS PGothic" charset="0"/>
                        </a:rPr>
                        <a:t> copay for generic</a:t>
                      </a:r>
                    </a:p>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solidFill>
                          <a:effectLst/>
                          <a:latin typeface="+mj-lt"/>
                          <a:ea typeface="MS PGothic" charset="0"/>
                          <a:cs typeface="MS PGothic" charset="0"/>
                        </a:rPr>
                        <a:t>$20 copay for preferred brand </a:t>
                      </a:r>
                    </a:p>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defRPr/>
                      </a:pPr>
                      <a:r>
                        <a:rPr kumimoji="0" lang="en-US" sz="1200" b="0" i="0" u="none" strike="noStrike" kern="1200" cap="none" normalizeH="0" baseline="0" dirty="0">
                          <a:ln>
                            <a:noFill/>
                          </a:ln>
                          <a:solidFill>
                            <a:schemeClr val="tx1"/>
                          </a:solidFill>
                          <a:effectLst/>
                          <a:latin typeface="+mn-lt"/>
                          <a:ea typeface="MS PGothic" charset="0"/>
                          <a:cs typeface="MS PGothic" charset="0"/>
                        </a:rPr>
                        <a:t>$35 copay for non-preferred brand</a:t>
                      </a: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9"/>
                  </a:ext>
                </a:extLst>
              </a:tr>
              <a:tr h="508220">
                <a:tc gridSpan="2">
                  <a:txBody>
                    <a:bodyPr/>
                    <a:lstStyle/>
                    <a:p>
                      <a:pPr defTabSz="914400" eaLnBrk="1" hangingPunct="1">
                        <a:spcBef>
                          <a:spcPct val="20000"/>
                        </a:spcBef>
                        <a:buClr>
                          <a:srgbClr val="39531D"/>
                        </a:buClr>
                      </a:pPr>
                      <a:endParaRPr kumimoji="0" lang="en-US" sz="1200" b="1" i="0" u="none" strike="noStrike" cap="none" spc="0" normalizeH="0" baseline="0" dirty="0">
                        <a:ln>
                          <a:noFill/>
                        </a:ln>
                        <a:solidFill>
                          <a:schemeClr val="tx1"/>
                        </a:solidFill>
                        <a:effectLst/>
                        <a:latin typeface="+mn-lt"/>
                        <a:ea typeface="MS PGothic" charset="0"/>
                        <a:cs typeface="MS PGothic" charset="0"/>
                      </a:endParaRPr>
                    </a:p>
                  </a:txBody>
                  <a:tcPr marL="161914" marR="71962" marT="44976" marB="449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hMerge="1">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endParaRPr kumimoji="0" lang="en-US" sz="1200" b="0" i="0" u="none" strike="noStrike" cap="none" normalizeH="0" baseline="0" dirty="0">
                        <a:ln>
                          <a:noFill/>
                        </a:ln>
                        <a:solidFill>
                          <a:schemeClr val="tx1"/>
                        </a:solidFill>
                        <a:effectLst/>
                        <a:latin typeface="+mj-lt"/>
                        <a:ea typeface="MS PGothic" charset="0"/>
                        <a:cs typeface="MS PGothic" charset="0"/>
                      </a:endParaRPr>
                    </a:p>
                  </a:txBody>
                  <a:tcPr marL="161914" marR="71962" marT="44976" marB="44976"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2942091522"/>
                  </a:ext>
                </a:extLst>
              </a:tr>
            </a:tbl>
          </a:graphicData>
        </a:graphic>
      </p:graphicFrame>
      <p:sp>
        <p:nvSpPr>
          <p:cNvPr id="3" name="TextBox 2"/>
          <p:cNvSpPr txBox="1"/>
          <p:nvPr/>
        </p:nvSpPr>
        <p:spPr>
          <a:xfrm>
            <a:off x="151003" y="6564931"/>
            <a:ext cx="11476138" cy="138499"/>
          </a:xfrm>
          <a:prstGeom prst="rect">
            <a:avLst/>
          </a:prstGeom>
          <a:noFill/>
        </p:spPr>
        <p:txBody>
          <a:bodyPr wrap="square" lIns="0" tIns="0" rIns="0" bIns="0">
            <a:spAutoFit/>
          </a:bodyPr>
          <a:lstStyle/>
          <a:p>
            <a:pPr eaLnBrk="1" fontAlgn="auto" hangingPunct="1">
              <a:spcBef>
                <a:spcPts val="0"/>
              </a:spcBef>
              <a:spcAft>
                <a:spcPts val="0"/>
              </a:spcAft>
              <a:tabLst>
                <a:tab pos="50800" algn="l"/>
              </a:tabLst>
              <a:defRPr/>
            </a:pPr>
            <a:r>
              <a:rPr lang="en-US" sz="900" dirty="0">
                <a:latin typeface="+mn-lt"/>
                <a:ea typeface="+mn-ea"/>
                <a:cs typeface="Arial" charset="0"/>
              </a:rPr>
              <a:t>*This is a summary of some benefits and their copays and coinsurance. </a:t>
            </a:r>
            <a:r>
              <a:rPr lang="en-US" sz="900" dirty="0">
                <a:latin typeface="+mn-lt"/>
                <a:ea typeface="+mn-ea"/>
                <a:cs typeface="+mn-cs"/>
              </a:rPr>
              <a:t>For specific information about your covered health plan benefits, limitations, and exclusions, including those not listed in this summary, please see your </a:t>
            </a:r>
            <a:r>
              <a:rPr lang="en-US" sz="900" i="1" dirty="0">
                <a:latin typeface="+mn-lt"/>
                <a:ea typeface="+mn-ea"/>
                <a:cs typeface="+mn-cs"/>
              </a:rPr>
              <a:t>Evidence of Coverage.</a:t>
            </a:r>
            <a:endParaRPr lang="en-US" sz="900" dirty="0">
              <a:latin typeface="+mn-lt"/>
              <a:ea typeface="+mn-ea"/>
              <a:cs typeface="+mn-cs"/>
            </a:endParaRPr>
          </a:p>
        </p:txBody>
      </p:sp>
      <p:sp>
        <p:nvSpPr>
          <p:cNvPr id="10" name="Title 1">
            <a:extLst>
              <a:ext uri="{FF2B5EF4-FFF2-40B4-BE49-F238E27FC236}">
                <a16:creationId xmlns:a16="http://schemas.microsoft.com/office/drawing/2014/main" id="{5BE44491-DBB0-9946-918A-438CAB351B50}"/>
              </a:ext>
            </a:extLst>
          </p:cNvPr>
          <p:cNvSpPr txBox="1">
            <a:spLocks/>
          </p:cNvSpPr>
          <p:nvPr/>
        </p:nvSpPr>
        <p:spPr bwMode="auto">
          <a:xfrm>
            <a:off x="853425" y="129402"/>
            <a:ext cx="8381569" cy="96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Aft>
                <a:spcPts val="1000"/>
              </a:spcAft>
            </a:pPr>
            <a:r>
              <a:rPr lang="en-US" sz="3200" dirty="0">
                <a:solidFill>
                  <a:srgbClr val="002060"/>
                </a:solidFill>
              </a:rPr>
              <a:t>HMO SIGNATURE</a:t>
            </a:r>
          </a:p>
          <a:p>
            <a:pPr eaLnBrk="1" hangingPunct="1"/>
            <a:r>
              <a:rPr lang="en-US" sz="1600" dirty="0"/>
              <a:t>This table shows an example of some of your group’s benefits.</a:t>
            </a:r>
            <a:r>
              <a:rPr lang="en-US" sz="1378" dirty="0"/>
              <a:t> </a:t>
            </a:r>
            <a:endParaRPr lang="en-US" sz="1378" dirty="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5678"/>
    </mc:Choice>
    <mc:Fallback xmlns="">
      <p:transition spd="slow" advTm="7567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F0893A4-29FF-4B63-8766-891216A87943}"/>
              </a:ext>
              <a:ext uri="{C183D7F6-B498-43B3-948B-1728B52AA6E4}">
                <adec:decorative xmlns:adec="http://schemas.microsoft.com/office/drawing/2017/decorative" val="1"/>
              </a:ext>
            </a:extLst>
          </p:cNvPr>
          <p:cNvGrpSpPr/>
          <p:nvPr/>
        </p:nvGrpSpPr>
        <p:grpSpPr>
          <a:xfrm>
            <a:off x="0" y="92750"/>
            <a:ext cx="12192000" cy="6696362"/>
            <a:chOff x="0" y="92750"/>
            <a:chExt cx="12192000" cy="6696362"/>
          </a:xfrm>
        </p:grpSpPr>
        <p:grpSp>
          <p:nvGrpSpPr>
            <p:cNvPr id="20" name="Group 19">
              <a:extLst>
                <a:ext uri="{FF2B5EF4-FFF2-40B4-BE49-F238E27FC236}">
                  <a16:creationId xmlns:a16="http://schemas.microsoft.com/office/drawing/2014/main" id="{67063558-F920-5EE9-4275-7D0D503A228B}"/>
                </a:ext>
                <a:ext uri="{C183D7F6-B498-43B3-948B-1728B52AA6E4}">
                  <adec:decorative xmlns:adec="http://schemas.microsoft.com/office/drawing/2017/decorative" val="1"/>
                </a:ext>
              </a:extLst>
            </p:cNvPr>
            <p:cNvGrpSpPr/>
            <p:nvPr/>
          </p:nvGrpSpPr>
          <p:grpSpPr>
            <a:xfrm>
              <a:off x="0" y="92750"/>
              <a:ext cx="12192000" cy="6696362"/>
              <a:chOff x="0" y="92750"/>
              <a:chExt cx="12192000" cy="6696362"/>
            </a:xfrm>
          </p:grpSpPr>
          <p:sp>
            <p:nvSpPr>
              <p:cNvPr id="5" name="Rectangle 4">
                <a:extLst>
                  <a:ext uri="{FF2B5EF4-FFF2-40B4-BE49-F238E27FC236}">
                    <a16:creationId xmlns:a16="http://schemas.microsoft.com/office/drawing/2014/main" id="{82224932-91A0-3CE4-288A-202D63EEBEC8}"/>
                  </a:ext>
                  <a:ext uri="{C183D7F6-B498-43B3-948B-1728B52AA6E4}">
                    <adec:decorative xmlns:adec="http://schemas.microsoft.com/office/drawing/2017/decorative" val="1"/>
                  </a:ext>
                </a:extLst>
              </p:cNvPr>
              <p:cNvSpPr/>
              <p:nvPr/>
            </p:nvSpPr>
            <p:spPr>
              <a:xfrm>
                <a:off x="0" y="92750"/>
                <a:ext cx="12192000" cy="613566"/>
              </a:xfrm>
              <a:prstGeom prst="rect">
                <a:avLst/>
              </a:prstGeom>
              <a:solidFill>
                <a:schemeClr val="bg1"/>
              </a:solidFill>
            </p:spPr>
            <p:txBody>
              <a:bodyPr wrap="square" lIns="0" tIns="0" rIns="0" bIns="0">
                <a:spAutoFit/>
              </a:bodyPr>
              <a:lstStyle/>
              <a:p>
                <a:pPr>
                  <a:lnSpc>
                    <a:spcPts val="2460"/>
                  </a:lnSpc>
                </a:pPr>
                <a:endParaRPr lang="en-US" dirty="0">
                  <a:solidFill>
                    <a:srgbClr val="0070C0"/>
                  </a:solidFill>
                  <a:latin typeface="Arial" panose="020B0604020202020204" pitchFamily="34" charset="0"/>
                  <a:cs typeface="Arial" panose="020B0604020202020204" pitchFamily="34" charset="0"/>
                </a:endParaRPr>
              </a:p>
              <a:p>
                <a:pPr>
                  <a:lnSpc>
                    <a:spcPts val="2460"/>
                  </a:lnSpc>
                </a:pPr>
                <a:endParaRPr lang="en-US" dirty="0">
                  <a:solidFill>
                    <a:srgbClr val="0070C0"/>
                  </a:solidFill>
                  <a:latin typeface="Arial" panose="020B0604020202020204" pitchFamily="34" charset="0"/>
                  <a:cs typeface="Arial" panose="020B0604020202020204" pitchFamily="34" charset="0"/>
                </a:endParaRPr>
              </a:p>
            </p:txBody>
          </p:sp>
          <p:sp>
            <p:nvSpPr>
              <p:cNvPr id="3" name="Slide Number Placeholder 6">
                <a:extLst>
                  <a:ext uri="{FF2B5EF4-FFF2-40B4-BE49-F238E27FC236}">
                    <a16:creationId xmlns:a16="http://schemas.microsoft.com/office/drawing/2014/main" id="{8D996FE8-03DE-DE5D-C78F-8F5E3900F66B}"/>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11</a:t>
                </a:fld>
                <a:endParaRPr lang="en-US" sz="890" dirty="0">
                  <a:solidFill>
                    <a:schemeClr val="tx1"/>
                  </a:solidFill>
                </a:endParaRPr>
              </a:p>
            </p:txBody>
          </p:sp>
          <p:sp>
            <p:nvSpPr>
              <p:cNvPr id="2" name="Rectangle 18">
                <a:extLst>
                  <a:ext uri="{FF2B5EF4-FFF2-40B4-BE49-F238E27FC236}">
                    <a16:creationId xmlns:a16="http://schemas.microsoft.com/office/drawing/2014/main" id="{7276A856-6C01-E4A2-B062-9F4B0647DA0D}"/>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886" dirty="0">
                    <a:solidFill>
                      <a:schemeClr val="tx1"/>
                    </a:solidFill>
                    <a:latin typeface="Arial" panose="020B0604020202020204" pitchFamily="34" charset="0"/>
                    <a:cs typeface="Arial" panose="020B0604020202020204" pitchFamily="34" charset="0"/>
                  </a:rPr>
                  <a:t>| ©2025 Kaiser Foundation Health Plan, Inc.</a:t>
                </a:r>
              </a:p>
            </p:txBody>
          </p:sp>
          <p:sp>
            <p:nvSpPr>
              <p:cNvPr id="14" name="Rectangle 13">
                <a:extLst>
                  <a:ext uri="{FF2B5EF4-FFF2-40B4-BE49-F238E27FC236}">
                    <a16:creationId xmlns:a16="http://schemas.microsoft.com/office/drawing/2014/main" id="{D14936F0-AD38-0765-AECF-23E27B784094}"/>
                  </a:ext>
                  <a:ext uri="{C183D7F6-B498-43B3-948B-1728B52AA6E4}">
                    <adec:decorative xmlns:adec="http://schemas.microsoft.com/office/drawing/2017/decorative" val="1"/>
                  </a:ext>
                </a:extLst>
              </p:cNvPr>
              <p:cNvSpPr/>
              <p:nvPr/>
            </p:nvSpPr>
            <p:spPr>
              <a:xfrm>
                <a:off x="8104624" y="5534563"/>
                <a:ext cx="120559" cy="120559"/>
              </a:xfrm>
              <a:prstGeom prst="rect">
                <a:avLst/>
              </a:prstGeom>
              <a:solidFill>
                <a:srgbClr val="1547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1145962-D644-0AAE-685F-912EBC5B7444}"/>
                  </a:ext>
                  <a:ext uri="{C183D7F6-B498-43B3-948B-1728B52AA6E4}">
                    <adec:decorative xmlns:adec="http://schemas.microsoft.com/office/drawing/2017/decorative" val="1"/>
                  </a:ext>
                </a:extLst>
              </p:cNvPr>
              <p:cNvSpPr/>
              <p:nvPr/>
            </p:nvSpPr>
            <p:spPr>
              <a:xfrm>
                <a:off x="7058556" y="5537832"/>
                <a:ext cx="129886" cy="129886"/>
              </a:xfrm>
              <a:prstGeom prst="ellipse">
                <a:avLst/>
              </a:prstGeom>
              <a:solidFill>
                <a:srgbClr val="1547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5-Point Star 18">
                <a:extLst>
                  <a:ext uri="{FF2B5EF4-FFF2-40B4-BE49-F238E27FC236}">
                    <a16:creationId xmlns:a16="http://schemas.microsoft.com/office/drawing/2014/main" id="{010A117F-163B-A4CE-9E46-449817E8D77D}"/>
                  </a:ext>
                  <a:ext uri="{C183D7F6-B498-43B3-948B-1728B52AA6E4}">
                    <adec:decorative xmlns:adec="http://schemas.microsoft.com/office/drawing/2017/decorative" val="1"/>
                  </a:ext>
                </a:extLst>
              </p:cNvPr>
              <p:cNvSpPr/>
              <p:nvPr/>
            </p:nvSpPr>
            <p:spPr>
              <a:xfrm>
                <a:off x="8900006" y="5495808"/>
                <a:ext cx="178726" cy="178726"/>
              </a:xfrm>
              <a:prstGeom prst="star5">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DB45FB8-D6F7-0C31-B835-F1B13B9509E6}"/>
                </a:ext>
                <a:ext uri="{C183D7F6-B498-43B3-948B-1728B52AA6E4}">
                  <adec:decorative xmlns:adec="http://schemas.microsoft.com/office/drawing/2017/decorative" val="1"/>
                </a:ext>
              </a:extLst>
            </p:cNvPr>
            <p:cNvSpPr txBox="1"/>
            <p:nvPr/>
          </p:nvSpPr>
          <p:spPr>
            <a:xfrm>
              <a:off x="7113549" y="5517275"/>
              <a:ext cx="1099751" cy="176972"/>
            </a:xfrm>
            <a:prstGeom prst="rect">
              <a:avLst/>
            </a:prstGeom>
            <a:noFill/>
          </p:spPr>
          <p:txBody>
            <a:bodyPr wrap="square" rtlCol="0">
              <a:spAutoFit/>
            </a:bodyPr>
            <a:lstStyle/>
            <a:p>
              <a:r>
                <a:rPr lang="en-US" sz="550" dirty="0"/>
                <a:t>Upcoming Medical Center</a:t>
              </a:r>
            </a:p>
          </p:txBody>
        </p:sp>
        <p:sp>
          <p:nvSpPr>
            <p:cNvPr id="9" name="TextBox 8">
              <a:extLst>
                <a:ext uri="{FF2B5EF4-FFF2-40B4-BE49-F238E27FC236}">
                  <a16:creationId xmlns:a16="http://schemas.microsoft.com/office/drawing/2014/main" id="{01D69F9D-C83B-76A5-79EF-7698F0A12339}"/>
                </a:ext>
                <a:ext uri="{C183D7F6-B498-43B3-948B-1728B52AA6E4}">
                  <adec:decorative xmlns:adec="http://schemas.microsoft.com/office/drawing/2017/decorative" val="1"/>
                </a:ext>
              </a:extLst>
            </p:cNvPr>
            <p:cNvSpPr txBox="1"/>
            <p:nvPr/>
          </p:nvSpPr>
          <p:spPr>
            <a:xfrm>
              <a:off x="8191797" y="5523569"/>
              <a:ext cx="1099751" cy="176972"/>
            </a:xfrm>
            <a:prstGeom prst="rect">
              <a:avLst/>
            </a:prstGeom>
            <a:noFill/>
          </p:spPr>
          <p:txBody>
            <a:bodyPr wrap="square" rtlCol="0">
              <a:spAutoFit/>
            </a:bodyPr>
            <a:lstStyle/>
            <a:p>
              <a:r>
                <a:rPr lang="en-US" sz="550" dirty="0"/>
                <a:t>Medical Center</a:t>
              </a:r>
            </a:p>
          </p:txBody>
        </p:sp>
        <p:sp>
          <p:nvSpPr>
            <p:cNvPr id="11" name="TextBox 10">
              <a:extLst>
                <a:ext uri="{FF2B5EF4-FFF2-40B4-BE49-F238E27FC236}">
                  <a16:creationId xmlns:a16="http://schemas.microsoft.com/office/drawing/2014/main" id="{AD96FB6C-345B-39E9-8562-AB5978F777B3}"/>
                </a:ext>
                <a:ext uri="{C183D7F6-B498-43B3-948B-1728B52AA6E4}">
                  <adec:decorative xmlns:adec="http://schemas.microsoft.com/office/drawing/2017/decorative" val="1"/>
                </a:ext>
              </a:extLst>
            </p:cNvPr>
            <p:cNvSpPr txBox="1"/>
            <p:nvPr/>
          </p:nvSpPr>
          <p:spPr>
            <a:xfrm>
              <a:off x="9011648" y="5523569"/>
              <a:ext cx="2945526" cy="176972"/>
            </a:xfrm>
            <a:prstGeom prst="rect">
              <a:avLst/>
            </a:prstGeom>
            <a:noFill/>
          </p:spPr>
          <p:txBody>
            <a:bodyPr wrap="square" rtlCol="0">
              <a:spAutoFit/>
            </a:bodyPr>
            <a:lstStyle/>
            <a:p>
              <a:r>
                <a:rPr lang="en-US" sz="550" dirty="0"/>
                <a:t>Medical center with 24/7 Advanced Urgent Care, lab, pharmacy, and radiology</a:t>
              </a:r>
            </a:p>
          </p:txBody>
        </p:sp>
        <p:sp>
          <p:nvSpPr>
            <p:cNvPr id="17" name="TextBox 16">
              <a:extLst>
                <a:ext uri="{FF2B5EF4-FFF2-40B4-BE49-F238E27FC236}">
                  <a16:creationId xmlns:a16="http://schemas.microsoft.com/office/drawing/2014/main" id="{29618750-6015-A850-A298-740311463FD3}"/>
                </a:ext>
                <a:ext uri="{C183D7F6-B498-43B3-948B-1728B52AA6E4}">
                  <adec:decorative xmlns:adec="http://schemas.microsoft.com/office/drawing/2017/decorative" val="1"/>
                </a:ext>
              </a:extLst>
            </p:cNvPr>
            <p:cNvSpPr txBox="1"/>
            <p:nvPr/>
          </p:nvSpPr>
          <p:spPr>
            <a:xfrm>
              <a:off x="7005210" y="5860294"/>
              <a:ext cx="3131656" cy="200055"/>
            </a:xfrm>
            <a:prstGeom prst="rect">
              <a:avLst/>
            </a:prstGeom>
            <a:noFill/>
          </p:spPr>
          <p:txBody>
            <a:bodyPr wrap="square" rtlCol="0">
              <a:spAutoFit/>
            </a:bodyPr>
            <a:lstStyle/>
            <a:p>
              <a:r>
                <a:rPr lang="en-US" sz="700" baseline="30000" dirty="0"/>
                <a:t>1</a:t>
              </a:r>
              <a:r>
                <a:rPr lang="en-US" sz="700" dirty="0"/>
                <a:t>Not in the Kaiser Permanente Medicare Advantage (HMO) service area.</a:t>
              </a:r>
            </a:p>
          </p:txBody>
        </p:sp>
      </p:grpSp>
      <p:sp>
        <p:nvSpPr>
          <p:cNvPr id="13" name="Title 1">
            <a:extLst>
              <a:ext uri="{FF2B5EF4-FFF2-40B4-BE49-F238E27FC236}">
                <a16:creationId xmlns:a16="http://schemas.microsoft.com/office/drawing/2014/main" id="{2282F4AC-F15C-84D1-2F4B-4D1D84C7636B}"/>
              </a:ext>
            </a:extLst>
          </p:cNvPr>
          <p:cNvSpPr>
            <a:spLocks noGrp="1"/>
          </p:cNvSpPr>
          <p:nvPr>
            <p:ph type="title"/>
          </p:nvPr>
        </p:nvSpPr>
        <p:spPr>
          <a:xfrm>
            <a:off x="845920" y="458924"/>
            <a:ext cx="6047159" cy="968855"/>
          </a:xfrm>
        </p:spPr>
        <p:txBody>
          <a:bodyPr wrap="square" lIns="0" tIns="0" rIns="0" bIns="0" anchor="t">
            <a:spAutoFit/>
          </a:bodyPr>
          <a:lstStyle/>
          <a:p>
            <a:r>
              <a:rPr lang="en-US" dirty="0">
                <a:solidFill>
                  <a:srgbClr val="0078B3"/>
                </a:solidFill>
                <a:latin typeface="Arial" panose="020B0604020202020204" pitchFamily="34" charset="0"/>
                <a:cs typeface="Arial" panose="020B0604020202020204" pitchFamily="34" charset="0"/>
              </a:rPr>
              <a:t>Service areas in Mid-Atlantic </a:t>
            </a:r>
            <a:br>
              <a:rPr lang="en-US" dirty="0">
                <a:solidFill>
                  <a:srgbClr val="0078B3"/>
                </a:solidFill>
                <a:latin typeface="Arial" panose="020B0604020202020204" pitchFamily="34" charset="0"/>
                <a:cs typeface="Arial" panose="020B0604020202020204" pitchFamily="34" charset="0"/>
              </a:rPr>
            </a:br>
            <a:r>
              <a:rPr lang="en-US" dirty="0">
                <a:solidFill>
                  <a:srgbClr val="0078B3"/>
                </a:solidFill>
                <a:latin typeface="Arial" panose="020B0604020202020204" pitchFamily="34" charset="0"/>
                <a:cs typeface="Arial" panose="020B0604020202020204" pitchFamily="34" charset="0"/>
              </a:rPr>
              <a:t>States</a:t>
            </a:r>
          </a:p>
        </p:txBody>
      </p:sp>
      <p:sp>
        <p:nvSpPr>
          <p:cNvPr id="10" name="Text Placeholder 5">
            <a:extLst>
              <a:ext uri="{FF2B5EF4-FFF2-40B4-BE49-F238E27FC236}">
                <a16:creationId xmlns:a16="http://schemas.microsoft.com/office/drawing/2014/main" id="{29620541-4A61-FB6B-5463-643E2B1A425A}"/>
              </a:ext>
            </a:extLst>
          </p:cNvPr>
          <p:cNvSpPr txBox="1">
            <a:spLocks/>
          </p:cNvSpPr>
          <p:nvPr/>
        </p:nvSpPr>
        <p:spPr>
          <a:xfrm>
            <a:off x="845920" y="1538338"/>
            <a:ext cx="6740592" cy="4901609"/>
          </a:xfrm>
          <a:prstGeom prst="rect">
            <a:avLst/>
          </a:prstGeom>
        </p:spPr>
        <p:txBody>
          <a:bodyPr lIns="0" tIns="0" rIns="0" bIns="0" numCol="3"/>
          <a:lstStyle>
            <a:lvl1pPr marL="0" indent="0" algn="l" defTabSz="449762" rtl="0" eaLnBrk="0" fontAlgn="base" hangingPunct="0">
              <a:spcBef>
                <a:spcPct val="20000"/>
              </a:spcBef>
              <a:spcAft>
                <a:spcPts val="1771"/>
              </a:spcAft>
              <a:buClr>
                <a:srgbClr val="40833A"/>
              </a:buClr>
              <a:buFont typeface="Arial" charset="0"/>
              <a:buNone/>
              <a:defRPr sz="1800" kern="1200">
                <a:solidFill>
                  <a:srgbClr val="404040"/>
                </a:solidFill>
                <a:latin typeface="+mn-lt"/>
                <a:ea typeface="MS PGothic" panose="020B0600070205080204" pitchFamily="34" charset="-128"/>
                <a:cs typeface="Avenir Next Regular"/>
              </a:defRPr>
            </a:lvl1pPr>
            <a:lvl2pPr marL="502714" indent="-13709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2pPr>
            <a:lvl3pPr marL="1236844" indent="-33732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3pPr>
            <a:lvl4pPr marL="1686604" indent="-33732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4pPr>
            <a:lvl5pPr marL="2136365" indent="-33732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5pPr>
            <a:lvl6pPr marL="2473685" indent="-224880" algn="l" defTabSz="449762" rtl="0" eaLnBrk="1" latinLnBrk="0" hangingPunct="1">
              <a:spcBef>
                <a:spcPct val="20000"/>
              </a:spcBef>
              <a:buFont typeface="Arial"/>
              <a:buChar char="•"/>
              <a:defRPr sz="1968" kern="1200">
                <a:solidFill>
                  <a:schemeClr val="tx1"/>
                </a:solidFill>
                <a:latin typeface="+mn-lt"/>
                <a:ea typeface="+mn-ea"/>
                <a:cs typeface="+mn-cs"/>
              </a:defRPr>
            </a:lvl6pPr>
            <a:lvl7pPr marL="2923447" indent="-224880" algn="l" defTabSz="449762" rtl="0" eaLnBrk="1" latinLnBrk="0" hangingPunct="1">
              <a:spcBef>
                <a:spcPct val="20000"/>
              </a:spcBef>
              <a:buFont typeface="Arial"/>
              <a:buChar char="•"/>
              <a:defRPr sz="1968" kern="1200">
                <a:solidFill>
                  <a:schemeClr val="tx1"/>
                </a:solidFill>
                <a:latin typeface="+mn-lt"/>
                <a:ea typeface="+mn-ea"/>
                <a:cs typeface="+mn-cs"/>
              </a:defRPr>
            </a:lvl7pPr>
            <a:lvl8pPr marL="3373208" indent="-224880" algn="l" defTabSz="449762" rtl="0" eaLnBrk="1" latinLnBrk="0" hangingPunct="1">
              <a:spcBef>
                <a:spcPct val="20000"/>
              </a:spcBef>
              <a:buFont typeface="Arial"/>
              <a:buChar char="•"/>
              <a:defRPr sz="1968" kern="1200">
                <a:solidFill>
                  <a:schemeClr val="tx1"/>
                </a:solidFill>
                <a:latin typeface="+mn-lt"/>
                <a:ea typeface="+mn-ea"/>
                <a:cs typeface="+mn-cs"/>
              </a:defRPr>
            </a:lvl8pPr>
            <a:lvl9pPr marL="3822969" indent="-224880" algn="l" defTabSz="449762" rtl="0" eaLnBrk="1" latinLnBrk="0" hangingPunct="1">
              <a:spcBef>
                <a:spcPct val="20000"/>
              </a:spcBef>
              <a:buFont typeface="Arial"/>
              <a:buChar char="•"/>
              <a:defRPr sz="1968" kern="1200">
                <a:solidFill>
                  <a:schemeClr val="tx1"/>
                </a:solidFill>
                <a:latin typeface="+mn-lt"/>
                <a:ea typeface="+mn-ea"/>
                <a:cs typeface="+mn-cs"/>
              </a:defRPr>
            </a:lvl9pPr>
          </a:lstStyle>
          <a:p>
            <a:pPr>
              <a:spcAft>
                <a:spcPts val="1400"/>
              </a:spcAft>
            </a:pPr>
            <a:r>
              <a:rPr lang="en-US" sz="1400" dirty="0">
                <a:solidFill>
                  <a:srgbClr val="0070C0"/>
                </a:solidFill>
                <a:latin typeface="Arial Black" panose="020B0604020202020204" pitchFamily="34" charset="0"/>
                <a:cs typeface="Arial Black" panose="020B0604020202020204" pitchFamily="34" charset="0"/>
              </a:rPr>
              <a:t>Maryland</a:t>
            </a:r>
          </a:p>
          <a:p>
            <a:pPr marL="173736" indent="-173736">
              <a:spcBef>
                <a:spcPts val="0"/>
              </a:spcBef>
              <a:spcAft>
                <a:spcPts val="1000"/>
              </a:spcAft>
              <a:buFont typeface="Arial" panose="020B0604020202020204" pitchFamily="34" charset="0"/>
              <a:buChar char="•"/>
            </a:pPr>
            <a:r>
              <a:rPr lang="en-US" sz="1400" dirty="0">
                <a:solidFill>
                  <a:schemeClr val="tx1"/>
                </a:solidFill>
              </a:rPr>
              <a:t>Anne Arundel County</a:t>
            </a:r>
          </a:p>
          <a:p>
            <a:pPr marL="173736" indent="-173736">
              <a:spcBef>
                <a:spcPts val="0"/>
              </a:spcBef>
              <a:spcAft>
                <a:spcPts val="1000"/>
              </a:spcAft>
              <a:buFont typeface="Arial" panose="020B0604020202020204" pitchFamily="34" charset="0"/>
              <a:buChar char="•"/>
            </a:pPr>
            <a:r>
              <a:rPr lang="en-US" sz="1400" dirty="0">
                <a:solidFill>
                  <a:schemeClr val="tx1"/>
                </a:solidFill>
              </a:rPr>
              <a:t>Baltimore County</a:t>
            </a:r>
          </a:p>
          <a:p>
            <a:pPr marL="173736" indent="-173736">
              <a:spcBef>
                <a:spcPts val="0"/>
              </a:spcBef>
              <a:spcAft>
                <a:spcPts val="1000"/>
              </a:spcAft>
              <a:buFont typeface="Arial" panose="020B0604020202020204" pitchFamily="34" charset="0"/>
              <a:buChar char="•"/>
            </a:pPr>
            <a:r>
              <a:rPr lang="en-US" sz="1400" dirty="0">
                <a:solidFill>
                  <a:schemeClr val="tx1"/>
                </a:solidFill>
              </a:rPr>
              <a:t>Carroll County</a:t>
            </a:r>
          </a:p>
          <a:p>
            <a:pPr marL="173736" indent="-173736">
              <a:spcBef>
                <a:spcPts val="0"/>
              </a:spcBef>
              <a:spcAft>
                <a:spcPts val="1000"/>
              </a:spcAft>
              <a:buFont typeface="Arial" panose="020B0604020202020204" pitchFamily="34" charset="0"/>
              <a:buChar char="•"/>
            </a:pPr>
            <a:r>
              <a:rPr lang="en-US" sz="1400" dirty="0">
                <a:solidFill>
                  <a:schemeClr val="tx1"/>
                </a:solidFill>
              </a:rPr>
              <a:t>Harford County</a:t>
            </a:r>
          </a:p>
          <a:p>
            <a:pPr marL="173736" indent="-173736">
              <a:spcBef>
                <a:spcPts val="0"/>
              </a:spcBef>
              <a:spcAft>
                <a:spcPts val="1000"/>
              </a:spcAft>
              <a:buFont typeface="Arial" panose="020B0604020202020204" pitchFamily="34" charset="0"/>
              <a:buChar char="•"/>
            </a:pPr>
            <a:r>
              <a:rPr lang="en-US" sz="1400" dirty="0">
                <a:solidFill>
                  <a:schemeClr val="tx1"/>
                </a:solidFill>
              </a:rPr>
              <a:t>Howard County</a:t>
            </a:r>
          </a:p>
          <a:p>
            <a:pPr marL="173736" indent="-173736">
              <a:spcBef>
                <a:spcPts val="0"/>
              </a:spcBef>
              <a:spcAft>
                <a:spcPts val="1000"/>
              </a:spcAft>
              <a:buFont typeface="Arial" panose="020B0604020202020204" pitchFamily="34" charset="0"/>
              <a:buChar char="•"/>
            </a:pPr>
            <a:r>
              <a:rPr lang="en-US" sz="1400" dirty="0">
                <a:solidFill>
                  <a:schemeClr val="tx1"/>
                </a:solidFill>
              </a:rPr>
              <a:t>Montgomery County</a:t>
            </a:r>
          </a:p>
          <a:p>
            <a:pPr marL="173736" indent="-173736">
              <a:spcBef>
                <a:spcPts val="0"/>
              </a:spcBef>
              <a:spcAft>
                <a:spcPts val="1000"/>
              </a:spcAft>
              <a:buFont typeface="Arial" panose="020B0604020202020204" pitchFamily="34" charset="0"/>
              <a:buChar char="•"/>
            </a:pPr>
            <a:r>
              <a:rPr lang="en-US" sz="1400" dirty="0">
                <a:solidFill>
                  <a:schemeClr val="tx1"/>
                </a:solidFill>
              </a:rPr>
              <a:t>Prince George’s County</a:t>
            </a:r>
          </a:p>
          <a:p>
            <a:pPr marL="173736" indent="-173736">
              <a:spcBef>
                <a:spcPts val="0"/>
              </a:spcBef>
              <a:spcAft>
                <a:spcPts val="1000"/>
              </a:spcAft>
              <a:buFont typeface="Arial" panose="020B0604020202020204" pitchFamily="34" charset="0"/>
              <a:buChar char="•"/>
            </a:pPr>
            <a:r>
              <a:rPr lang="en-US" sz="1400" dirty="0">
                <a:solidFill>
                  <a:schemeClr val="tx1"/>
                </a:solidFill>
              </a:rPr>
              <a:t>City of Baltimore</a:t>
            </a:r>
          </a:p>
          <a:p>
            <a:pPr marL="173736" indent="-173736">
              <a:spcBef>
                <a:spcPts val="0"/>
              </a:spcBef>
              <a:spcAft>
                <a:spcPts val="1000"/>
              </a:spcAft>
              <a:buFont typeface="Arial" panose="020B0604020202020204" pitchFamily="34" charset="0"/>
              <a:buChar char="•"/>
            </a:pPr>
            <a:r>
              <a:rPr lang="en-US" sz="1400" dirty="0">
                <a:solidFill>
                  <a:schemeClr val="tx1"/>
                </a:solidFill>
              </a:rPr>
              <a:t>Portions of Calvert, Charles, and </a:t>
            </a:r>
            <a:br>
              <a:rPr lang="en-US" sz="1400" dirty="0">
                <a:solidFill>
                  <a:schemeClr val="tx1"/>
                </a:solidFill>
              </a:rPr>
            </a:br>
            <a:r>
              <a:rPr lang="en-US" sz="1400" dirty="0">
                <a:solidFill>
                  <a:schemeClr val="tx1"/>
                </a:solidFill>
              </a:rPr>
              <a:t>Frederick counties</a:t>
            </a:r>
          </a:p>
          <a:p>
            <a:endParaRPr lang="en-US" sz="1400" dirty="0">
              <a:solidFill>
                <a:schemeClr val="tx1"/>
              </a:solidFill>
              <a:cs typeface="Arial Black" panose="020B0604020202020204" pitchFamily="34" charset="0"/>
            </a:endParaRPr>
          </a:p>
          <a:p>
            <a:endParaRPr lang="en-US" sz="1400" b="1" dirty="0">
              <a:solidFill>
                <a:schemeClr val="tx1"/>
              </a:solidFill>
              <a:latin typeface="Arial Black" panose="020B0604020202020204" pitchFamily="34" charset="0"/>
              <a:cs typeface="Arial Black" panose="020B0604020202020204" pitchFamily="34" charset="0"/>
            </a:endParaRPr>
          </a:p>
          <a:p>
            <a:r>
              <a:rPr lang="en-US" sz="1400" b="1" dirty="0">
                <a:solidFill>
                  <a:srgbClr val="0078B3"/>
                </a:solidFill>
                <a:latin typeface="Arial Black" panose="020B0604020202020204" pitchFamily="34" charset="0"/>
                <a:cs typeface="Arial Black" panose="020B0604020202020204" pitchFamily="34" charset="0"/>
              </a:rPr>
              <a:t>Virginia</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Arlington County</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Fairfax County</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King George County</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Loudoun County</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Prince William County</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Spotsylvania County</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Stafford County</a:t>
            </a: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Cities of  Alexandria, Fairfax, Falls Church, Fredericksburg,               Manassas, and   Manassas Park</a:t>
            </a:r>
            <a:br>
              <a:rPr lang="en-US" sz="1400" dirty="0">
                <a:solidFill>
                  <a:schemeClr val="tx1"/>
                </a:solidFill>
              </a:rPr>
            </a:br>
            <a:br>
              <a:rPr lang="en-US" sz="1400" dirty="0">
                <a:solidFill>
                  <a:schemeClr val="tx1"/>
                </a:solidFill>
              </a:rPr>
            </a:br>
            <a:endParaRPr lang="en-US" sz="1400" dirty="0">
              <a:solidFill>
                <a:schemeClr val="tx1"/>
              </a:solidFill>
            </a:endParaRPr>
          </a:p>
          <a:p>
            <a:pPr marL="173736" indent="-173736">
              <a:spcBef>
                <a:spcPts val="0"/>
              </a:spcBef>
              <a:spcAft>
                <a:spcPts val="1000"/>
              </a:spcAft>
              <a:buClr>
                <a:srgbClr val="0078B3"/>
              </a:buClr>
              <a:buFont typeface="Arial" panose="020B0604020202020204" pitchFamily="34" charset="0"/>
              <a:buChar char="•"/>
            </a:pPr>
            <a:endParaRPr lang="en-US" sz="1400" dirty="0">
              <a:solidFill>
                <a:schemeClr val="tx1"/>
              </a:solidFill>
            </a:endParaRPr>
          </a:p>
          <a:p>
            <a:pPr>
              <a:spcBef>
                <a:spcPts val="0"/>
              </a:spcBef>
              <a:spcAft>
                <a:spcPts val="1000"/>
              </a:spcAft>
              <a:buClr>
                <a:srgbClr val="0078B3"/>
              </a:buClr>
            </a:pPr>
            <a:endParaRPr lang="en-US" sz="1400" dirty="0">
              <a:solidFill>
                <a:schemeClr val="tx1"/>
              </a:solidFill>
            </a:endParaRPr>
          </a:p>
        </p:txBody>
      </p:sp>
      <p:sp>
        <p:nvSpPr>
          <p:cNvPr id="15" name="Text Placeholder 5">
            <a:extLst>
              <a:ext uri="{FF2B5EF4-FFF2-40B4-BE49-F238E27FC236}">
                <a16:creationId xmlns:a16="http://schemas.microsoft.com/office/drawing/2014/main" id="{0D424E94-9615-869D-E074-54C69E609977}"/>
              </a:ext>
            </a:extLst>
          </p:cNvPr>
          <p:cNvSpPr txBox="1">
            <a:spLocks/>
          </p:cNvSpPr>
          <p:nvPr/>
        </p:nvSpPr>
        <p:spPr>
          <a:xfrm>
            <a:off x="5209993" y="418053"/>
            <a:ext cx="6537827" cy="3301287"/>
          </a:xfrm>
          <a:prstGeom prst="rect">
            <a:avLst/>
          </a:prstGeom>
        </p:spPr>
        <p:txBody>
          <a:bodyPr lIns="0" tIns="0" rIns="0" bIns="0" numCol="3"/>
          <a:lstStyle>
            <a:lvl1pPr marL="0" indent="0" algn="l" defTabSz="449762" rtl="0" eaLnBrk="0" fontAlgn="base" hangingPunct="0">
              <a:spcBef>
                <a:spcPct val="20000"/>
              </a:spcBef>
              <a:spcAft>
                <a:spcPts val="1771"/>
              </a:spcAft>
              <a:buClr>
                <a:srgbClr val="40833A"/>
              </a:buClr>
              <a:buFont typeface="Arial" charset="0"/>
              <a:buNone/>
              <a:defRPr sz="1800" kern="1200">
                <a:solidFill>
                  <a:srgbClr val="404040"/>
                </a:solidFill>
                <a:latin typeface="+mn-lt"/>
                <a:ea typeface="MS PGothic" panose="020B0600070205080204" pitchFamily="34" charset="-128"/>
                <a:cs typeface="Avenir Next Regular"/>
              </a:defRPr>
            </a:lvl1pPr>
            <a:lvl2pPr marL="502714" indent="-13709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2pPr>
            <a:lvl3pPr marL="1236844" indent="-33732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3pPr>
            <a:lvl4pPr marL="1686604" indent="-33732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4pPr>
            <a:lvl5pPr marL="2136365" indent="-337321" algn="l" defTabSz="449762" rtl="0" eaLnBrk="0" fontAlgn="base" hangingPunct="0">
              <a:spcBef>
                <a:spcPct val="20000"/>
              </a:spcBef>
              <a:spcAft>
                <a:spcPts val="1771"/>
              </a:spcAft>
              <a:buClr>
                <a:srgbClr val="40833A"/>
              </a:buClr>
              <a:buFont typeface="Arial" charset="0"/>
              <a:buChar char="•"/>
              <a:defRPr sz="1800" kern="1200">
                <a:solidFill>
                  <a:srgbClr val="404040"/>
                </a:solidFill>
                <a:latin typeface="+mn-lt"/>
                <a:ea typeface="MS PGothic" panose="020B0600070205080204" pitchFamily="34" charset="-128"/>
                <a:cs typeface="Avenir Next Regular"/>
              </a:defRPr>
            </a:lvl5pPr>
            <a:lvl6pPr marL="2473685" indent="-224880" algn="l" defTabSz="449762" rtl="0" eaLnBrk="1" latinLnBrk="0" hangingPunct="1">
              <a:spcBef>
                <a:spcPct val="20000"/>
              </a:spcBef>
              <a:buFont typeface="Arial"/>
              <a:buChar char="•"/>
              <a:defRPr sz="1968" kern="1200">
                <a:solidFill>
                  <a:schemeClr val="tx1"/>
                </a:solidFill>
                <a:latin typeface="+mn-lt"/>
                <a:ea typeface="+mn-ea"/>
                <a:cs typeface="+mn-cs"/>
              </a:defRPr>
            </a:lvl6pPr>
            <a:lvl7pPr marL="2923447" indent="-224880" algn="l" defTabSz="449762" rtl="0" eaLnBrk="1" latinLnBrk="0" hangingPunct="1">
              <a:spcBef>
                <a:spcPct val="20000"/>
              </a:spcBef>
              <a:buFont typeface="Arial"/>
              <a:buChar char="•"/>
              <a:defRPr sz="1968" kern="1200">
                <a:solidFill>
                  <a:schemeClr val="tx1"/>
                </a:solidFill>
                <a:latin typeface="+mn-lt"/>
                <a:ea typeface="+mn-ea"/>
                <a:cs typeface="+mn-cs"/>
              </a:defRPr>
            </a:lvl7pPr>
            <a:lvl8pPr marL="3373208" indent="-224880" algn="l" defTabSz="449762" rtl="0" eaLnBrk="1" latinLnBrk="0" hangingPunct="1">
              <a:spcBef>
                <a:spcPct val="20000"/>
              </a:spcBef>
              <a:buFont typeface="Arial"/>
              <a:buChar char="•"/>
              <a:defRPr sz="1968" kern="1200">
                <a:solidFill>
                  <a:schemeClr val="tx1"/>
                </a:solidFill>
                <a:latin typeface="+mn-lt"/>
                <a:ea typeface="+mn-ea"/>
                <a:cs typeface="+mn-cs"/>
              </a:defRPr>
            </a:lvl8pPr>
            <a:lvl9pPr marL="3822969" indent="-224880" algn="l" defTabSz="449762" rtl="0" eaLnBrk="1" latinLnBrk="0" hangingPunct="1">
              <a:spcBef>
                <a:spcPct val="20000"/>
              </a:spcBef>
              <a:buFont typeface="Arial"/>
              <a:buChar char="•"/>
              <a:defRPr sz="1968" kern="1200">
                <a:solidFill>
                  <a:schemeClr val="tx1"/>
                </a:solidFill>
                <a:latin typeface="+mn-lt"/>
                <a:ea typeface="+mn-ea"/>
                <a:cs typeface="+mn-cs"/>
              </a:defRPr>
            </a:lvl9pPr>
          </a:lstStyle>
          <a:p>
            <a:br>
              <a:rPr lang="en-US" sz="1400" dirty="0">
                <a:solidFill>
                  <a:schemeClr val="tx1"/>
                </a:solidFill>
              </a:rPr>
            </a:br>
            <a:br>
              <a:rPr lang="en-US" sz="1400" dirty="0">
                <a:solidFill>
                  <a:schemeClr val="tx1"/>
                </a:solidFill>
              </a:rPr>
            </a:br>
            <a:endParaRPr lang="en-US" sz="1400" dirty="0">
              <a:solidFill>
                <a:schemeClr val="tx1"/>
              </a:solidFill>
            </a:endParaRPr>
          </a:p>
          <a:p>
            <a:pPr marL="173736" indent="-173736">
              <a:spcBef>
                <a:spcPts val="0"/>
              </a:spcBef>
              <a:spcAft>
                <a:spcPts val="1000"/>
              </a:spcAft>
              <a:buClr>
                <a:srgbClr val="0078B3"/>
              </a:buClr>
              <a:buFont typeface="Arial" panose="020B0604020202020204" pitchFamily="34" charset="0"/>
              <a:buChar char="•"/>
            </a:pPr>
            <a:endParaRPr lang="en-US" sz="1400" dirty="0">
              <a:solidFill>
                <a:schemeClr val="tx1"/>
              </a:solidFill>
            </a:endParaRPr>
          </a:p>
          <a:p>
            <a:pPr marL="173736" indent="-173736">
              <a:spcBef>
                <a:spcPts val="0"/>
              </a:spcBef>
              <a:spcAft>
                <a:spcPts val="1000"/>
              </a:spcAft>
              <a:buClr>
                <a:srgbClr val="0078B3"/>
              </a:buClr>
              <a:buFont typeface="Arial" panose="020B0604020202020204" pitchFamily="34" charset="0"/>
              <a:buChar char="•"/>
            </a:pPr>
            <a:endParaRPr lang="en-US" sz="1400" dirty="0">
              <a:solidFill>
                <a:schemeClr val="tx1"/>
              </a:solidFill>
            </a:endParaRPr>
          </a:p>
          <a:p>
            <a:pPr marL="173736" indent="-173736">
              <a:spcBef>
                <a:spcPts val="0"/>
              </a:spcBef>
              <a:spcAft>
                <a:spcPts val="1000"/>
              </a:spcAft>
              <a:buClr>
                <a:srgbClr val="0078B3"/>
              </a:buClr>
              <a:buFont typeface="Arial" panose="020B0604020202020204" pitchFamily="34" charset="0"/>
              <a:buChar char="•"/>
            </a:pPr>
            <a:r>
              <a:rPr lang="en-US" sz="1400" dirty="0">
                <a:solidFill>
                  <a:schemeClr val="tx1"/>
                </a:solidFill>
              </a:rPr>
              <a:t>Portions of Caroline, Fauquier, Hanover, Louisa, Orange, and Westmore and counties</a:t>
            </a:r>
          </a:p>
          <a:p>
            <a:pPr>
              <a:spcBef>
                <a:spcPts val="0"/>
              </a:spcBef>
              <a:spcAft>
                <a:spcPts val="1000"/>
              </a:spcAft>
              <a:buClr>
                <a:srgbClr val="0078B3"/>
              </a:buClr>
            </a:pPr>
            <a:r>
              <a:rPr lang="en-US" sz="1400" b="1" dirty="0">
                <a:solidFill>
                  <a:srgbClr val="0070C0"/>
                </a:solidFill>
                <a:latin typeface="Arial Black" panose="020B0604020202020204" pitchFamily="34" charset="0"/>
                <a:cs typeface="Arial Black" panose="020B0604020202020204" pitchFamily="34" charset="0"/>
              </a:rPr>
              <a:t>Washington, D.C</a:t>
            </a:r>
            <a:endParaRPr lang="en-US" sz="1400" dirty="0">
              <a:solidFill>
                <a:schemeClr val="tx1"/>
              </a:solidFill>
            </a:endParaRPr>
          </a:p>
        </p:txBody>
      </p:sp>
      <p:pic>
        <p:nvPicPr>
          <p:cNvPr id="12" name="Picture 11" descr="A map of Maryland, Virginia, and Washington DC, showing Medical centers, Upcoming medical centers, Medical centers with 24/7: Advanced Urgent Care, Lab, Pharmacy and Radiology.&#10;Medical centers are largely centered around and the surrounding areas, with some in Stafford county and around Baltimore City.&#10;There is on Upcoming Medical center in the center of DC.&#10;Note: Fauquier is not in the Kaiser Permanente Medicare Advantage (HMO) service area.">
            <a:extLst>
              <a:ext uri="{FF2B5EF4-FFF2-40B4-BE49-F238E27FC236}">
                <a16:creationId xmlns:a16="http://schemas.microsoft.com/office/drawing/2014/main" id="{D2CFE5BC-9AF4-22CA-232C-FF7E9D201E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40600" y="722338"/>
            <a:ext cx="4492070" cy="4558603"/>
          </a:xfrm>
          <a:prstGeom prst="rect">
            <a:avLst/>
          </a:prstGeom>
        </p:spPr>
      </p:pic>
    </p:spTree>
    <p:extLst>
      <p:ext uri="{BB962C8B-B14F-4D97-AF65-F5344CB8AC3E}">
        <p14:creationId xmlns:p14="http://schemas.microsoft.com/office/powerpoint/2010/main" val="513886778"/>
      </p:ext>
    </p:extLst>
  </p:cSld>
  <p:clrMapOvr>
    <a:masterClrMapping/>
  </p:clrMapOvr>
  <p:transition advTm="27785">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33F9FA4-4E2A-36BD-D4F6-BD897B523E77}"/>
              </a:ext>
              <a:ext uri="{C183D7F6-B498-43B3-948B-1728B52AA6E4}">
                <adec:decorative xmlns:adec="http://schemas.microsoft.com/office/drawing/2017/decorative" val="1"/>
              </a:ext>
            </a:extLst>
          </p:cNvPr>
          <p:cNvGrpSpPr/>
          <p:nvPr/>
        </p:nvGrpSpPr>
        <p:grpSpPr>
          <a:xfrm>
            <a:off x="112889" y="-11229"/>
            <a:ext cx="12079111" cy="6869229"/>
            <a:chOff x="112889" y="-11229"/>
            <a:chExt cx="12079111" cy="6869229"/>
          </a:xfrm>
        </p:grpSpPr>
        <p:pic>
          <p:nvPicPr>
            <p:cNvPr id="24" name="Picture 23">
              <a:extLst>
                <a:ext uri="{FF2B5EF4-FFF2-40B4-BE49-F238E27FC236}">
                  <a16:creationId xmlns:a16="http://schemas.microsoft.com/office/drawing/2014/main" id="{EC80D2BB-9A40-7297-941F-3137536B762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406909" y="-11229"/>
              <a:ext cx="3785091" cy="6869229"/>
            </a:xfrm>
            <a:prstGeom prst="rect">
              <a:avLst/>
            </a:prstGeom>
          </p:spPr>
        </p:pic>
        <p:pic>
          <p:nvPicPr>
            <p:cNvPr id="12" name="Picture 11">
              <a:extLst>
                <a:ext uri="{FF2B5EF4-FFF2-40B4-BE49-F238E27FC236}">
                  <a16:creationId xmlns:a16="http://schemas.microsoft.com/office/drawing/2014/main" id="{AD2F319A-54E6-CA8C-D868-DDBAF546639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963" y="1585408"/>
              <a:ext cx="3768473" cy="576355"/>
            </a:xfrm>
            <a:prstGeom prst="rect">
              <a:avLst/>
            </a:prstGeom>
          </p:spPr>
        </p:pic>
        <p:sp>
          <p:nvSpPr>
            <p:cNvPr id="2" name="Rectangle 18">
              <a:extLst>
                <a:ext uri="{FF2B5EF4-FFF2-40B4-BE49-F238E27FC236}">
                  <a16:creationId xmlns:a16="http://schemas.microsoft.com/office/drawing/2014/main" id="{82E0DE9D-D7A9-1F07-BD83-EEDFF14E0AE7}"/>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6" name="Slide Number Placeholder 6">
              <a:extLst>
                <a:ext uri="{FF2B5EF4-FFF2-40B4-BE49-F238E27FC236}">
                  <a16:creationId xmlns:a16="http://schemas.microsoft.com/office/drawing/2014/main" id="{73ED95CC-A60B-33CB-29DC-E56BB4898061}"/>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12</a:t>
              </a:fld>
              <a:endParaRPr lang="en-US" sz="890" dirty="0">
                <a:solidFill>
                  <a:schemeClr val="tx1"/>
                </a:solidFill>
              </a:endParaRPr>
            </a:p>
          </p:txBody>
        </p:sp>
        <p:pic>
          <p:nvPicPr>
            <p:cNvPr id="4" name="Picture 3">
              <a:extLst>
                <a:ext uri="{FF2B5EF4-FFF2-40B4-BE49-F238E27FC236}">
                  <a16:creationId xmlns:a16="http://schemas.microsoft.com/office/drawing/2014/main" id="{5AADF4EE-9712-9E1B-5D6B-B696E4A6CB7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44289" y="6184417"/>
              <a:ext cx="2147711" cy="604695"/>
            </a:xfrm>
            <a:prstGeom prst="rect">
              <a:avLst/>
            </a:prstGeom>
          </p:spPr>
        </p:pic>
      </p:grpSp>
      <p:sp>
        <p:nvSpPr>
          <p:cNvPr id="15" name="Title 14">
            <a:extLst>
              <a:ext uri="{FF2B5EF4-FFF2-40B4-BE49-F238E27FC236}">
                <a16:creationId xmlns:a16="http://schemas.microsoft.com/office/drawing/2014/main" id="{5CF1339F-A2E5-4EEA-BA52-880F9E736E6F}"/>
              </a:ext>
            </a:extLst>
          </p:cNvPr>
          <p:cNvSpPr>
            <a:spLocks noGrp="1"/>
          </p:cNvSpPr>
          <p:nvPr>
            <p:ph type="title" idx="4294967295"/>
          </p:nvPr>
        </p:nvSpPr>
        <p:spPr>
          <a:xfrm>
            <a:off x="738238" y="814054"/>
            <a:ext cx="10515600" cy="584775"/>
          </a:xfrm>
          <a:prstGeom prst="rect">
            <a:avLst/>
          </a:prstGeom>
        </p:spPr>
        <p:txBody>
          <a:bodyPr lIns="91440" tIns="45720" rIns="91440" bIns="45720" anchor="t">
            <a:spAutoFit/>
          </a:bodyPr>
          <a:lstStyle/>
          <a:p>
            <a:pPr eaLnBrk="1" hangingPunct="1"/>
            <a:r>
              <a:rPr lang="en-US" sz="3200" b="1" dirty="0">
                <a:solidFill>
                  <a:srgbClr val="0078B3"/>
                </a:solidFill>
                <a:ea typeface="MS PGothic"/>
              </a:rPr>
              <a:t>It’s easy to get started</a:t>
            </a:r>
            <a:endParaRPr lang="en-US" sz="3200" b="1" dirty="0">
              <a:solidFill>
                <a:srgbClr val="0078B3"/>
              </a:solidFill>
              <a:effectLst/>
            </a:endParaRPr>
          </a:p>
        </p:txBody>
      </p:sp>
      <p:sp>
        <p:nvSpPr>
          <p:cNvPr id="9" name="TextBox 8">
            <a:extLst>
              <a:ext uri="{FF2B5EF4-FFF2-40B4-BE49-F238E27FC236}">
                <a16:creationId xmlns:a16="http://schemas.microsoft.com/office/drawing/2014/main" id="{5748B3DD-7FC1-58EB-F94C-C38F0563B6D1}"/>
              </a:ext>
            </a:extLst>
          </p:cNvPr>
          <p:cNvSpPr txBox="1"/>
          <p:nvPr/>
        </p:nvSpPr>
        <p:spPr>
          <a:xfrm>
            <a:off x="840943" y="2296511"/>
            <a:ext cx="2623701" cy="1364476"/>
          </a:xfrm>
          <a:prstGeom prst="rect">
            <a:avLst/>
          </a:prstGeom>
          <a:noFill/>
        </p:spPr>
        <p:txBody>
          <a:bodyPr wrap="square" lIns="0" tIns="0" rIns="0" bIns="0">
            <a:spAutoFit/>
          </a:bodyPr>
          <a:lstStyle/>
          <a:p>
            <a:pPr marL="11113">
              <a:spcAft>
                <a:spcPts val="1000"/>
              </a:spcAft>
              <a:buClr>
                <a:srgbClr val="0170C0"/>
              </a:buClr>
              <a:buSzPct val="100000"/>
            </a:pPr>
            <a:r>
              <a:rPr lang="en-US" sz="1600" b="1" dirty="0">
                <a:solidFill>
                  <a:srgbClr val="0078B3"/>
                </a:solidFill>
              </a:rPr>
              <a:t>Personalized onboarding</a:t>
            </a:r>
          </a:p>
          <a:p>
            <a:pPr marL="173736" indent="-173736">
              <a:spcAft>
                <a:spcPts val="1000"/>
              </a:spcAft>
              <a:buClr>
                <a:srgbClr val="0170C0"/>
              </a:buClr>
              <a:buSzPct val="100000"/>
              <a:buFont typeface="Arial" panose="020B0604020202020204" pitchFamily="34" charset="0"/>
              <a:buChar char="•"/>
            </a:pPr>
            <a:r>
              <a:rPr lang="en-US" sz="1400" dirty="0"/>
              <a:t>A welcome call to answer</a:t>
            </a:r>
            <a:br>
              <a:rPr lang="en-US" sz="1400" dirty="0"/>
            </a:br>
            <a:r>
              <a:rPr lang="en-US" sz="1400" dirty="0"/>
              <a:t>your questions</a:t>
            </a:r>
          </a:p>
          <a:p>
            <a:pPr marL="173736" indent="-173736">
              <a:spcAft>
                <a:spcPts val="2200"/>
              </a:spcAft>
              <a:buClr>
                <a:srgbClr val="0170C0"/>
              </a:buClr>
              <a:buSzPct val="100000"/>
              <a:buFont typeface="Arial" panose="020B0604020202020204" pitchFamily="34" charset="0"/>
              <a:buChar char="•"/>
            </a:pPr>
            <a:r>
              <a:rPr lang="en-US" sz="1400" dirty="0"/>
              <a:t>A member guide to get </a:t>
            </a:r>
            <a:br>
              <a:rPr lang="en-US" sz="1400" dirty="0"/>
            </a:br>
            <a:r>
              <a:rPr lang="en-US" sz="1400" dirty="0"/>
              <a:t>you started</a:t>
            </a:r>
          </a:p>
        </p:txBody>
      </p:sp>
      <p:sp>
        <p:nvSpPr>
          <p:cNvPr id="10" name="TextBox 9">
            <a:extLst>
              <a:ext uri="{FF2B5EF4-FFF2-40B4-BE49-F238E27FC236}">
                <a16:creationId xmlns:a16="http://schemas.microsoft.com/office/drawing/2014/main" id="{99F063F0-134C-26F3-02B2-F507979EFDB6}"/>
              </a:ext>
            </a:extLst>
          </p:cNvPr>
          <p:cNvSpPr txBox="1"/>
          <p:nvPr/>
        </p:nvSpPr>
        <p:spPr>
          <a:xfrm>
            <a:off x="3997463" y="2314456"/>
            <a:ext cx="3321389" cy="1390124"/>
          </a:xfrm>
          <a:prstGeom prst="rect">
            <a:avLst/>
          </a:prstGeom>
          <a:noFill/>
        </p:spPr>
        <p:txBody>
          <a:bodyPr wrap="square" lIns="0" tIns="0" rIns="0" bIns="0">
            <a:spAutoFit/>
          </a:bodyPr>
          <a:lstStyle/>
          <a:p>
            <a:pPr marL="11113">
              <a:spcAft>
                <a:spcPts val="1000"/>
              </a:spcAft>
              <a:buClr>
                <a:srgbClr val="0170C0"/>
              </a:buClr>
              <a:buSzPct val="100000"/>
            </a:pPr>
            <a:r>
              <a:rPr lang="en-US" sz="1600" b="1" dirty="0">
                <a:solidFill>
                  <a:srgbClr val="0078B3"/>
                </a:solidFill>
              </a:rPr>
              <a:t>3 easy steps to a healthy change </a:t>
            </a:r>
          </a:p>
          <a:p>
            <a:pPr>
              <a:spcAft>
                <a:spcPts val="600"/>
              </a:spcAft>
              <a:buClr>
                <a:srgbClr val="0170C0"/>
              </a:buClr>
              <a:buSzPct val="100000"/>
            </a:pPr>
            <a:r>
              <a:rPr lang="en-US" sz="1400" b="1" dirty="0">
                <a:solidFill>
                  <a:srgbClr val="0078B3"/>
                </a:solidFill>
              </a:rPr>
              <a:t>1. </a:t>
            </a:r>
            <a:r>
              <a:rPr lang="en-US" sz="1400" dirty="0"/>
              <a:t>Choose your new doctor.</a:t>
            </a:r>
          </a:p>
          <a:p>
            <a:pPr>
              <a:spcAft>
                <a:spcPts val="600"/>
              </a:spcAft>
              <a:buClr>
                <a:srgbClr val="0170C0"/>
              </a:buClr>
              <a:buSzPct val="100000"/>
            </a:pPr>
            <a:r>
              <a:rPr lang="en-US" sz="1400" b="1" dirty="0">
                <a:solidFill>
                  <a:srgbClr val="0078B3"/>
                </a:solidFill>
              </a:rPr>
              <a:t>2. </a:t>
            </a:r>
            <a:r>
              <a:rPr lang="en-US" sz="1400" dirty="0"/>
              <a:t>Transition your care and </a:t>
            </a:r>
            <a:br>
              <a:rPr lang="en-US" sz="1400" dirty="0"/>
            </a:br>
            <a:r>
              <a:rPr lang="en-US" sz="1400" dirty="0"/>
              <a:t>    prescriptions seamlessly.</a:t>
            </a:r>
          </a:p>
          <a:p>
            <a:pPr>
              <a:spcAft>
                <a:spcPts val="984"/>
              </a:spcAft>
              <a:buClr>
                <a:srgbClr val="0170C0"/>
              </a:buClr>
              <a:buSzPct val="100000"/>
            </a:pPr>
            <a:r>
              <a:rPr lang="en-US" sz="1400" b="1" dirty="0">
                <a:solidFill>
                  <a:srgbClr val="0078B3"/>
                </a:solidFill>
              </a:rPr>
              <a:t>3. </a:t>
            </a:r>
            <a:r>
              <a:rPr lang="en-US" sz="1400" dirty="0"/>
              <a:t>Get care on your schedule.</a:t>
            </a:r>
          </a:p>
        </p:txBody>
      </p:sp>
      <p:pic>
        <p:nvPicPr>
          <p:cNvPr id="8" name="Picture 7" descr="QR Code">
            <a:extLst>
              <a:ext uri="{FF2B5EF4-FFF2-40B4-BE49-F238E27FC236}">
                <a16:creationId xmlns:a16="http://schemas.microsoft.com/office/drawing/2014/main" id="{C16F01CC-BF9D-2CEA-9A1E-44BF8735A59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8963" y="3987083"/>
            <a:ext cx="796632" cy="796632"/>
          </a:xfrm>
          <a:prstGeom prst="rect">
            <a:avLst/>
          </a:prstGeom>
        </p:spPr>
      </p:pic>
      <p:sp>
        <p:nvSpPr>
          <p:cNvPr id="3" name="TextBox 2">
            <a:extLst>
              <a:ext uri="{FF2B5EF4-FFF2-40B4-BE49-F238E27FC236}">
                <a16:creationId xmlns:a16="http://schemas.microsoft.com/office/drawing/2014/main" id="{74BE29B0-824E-1C78-6631-2F7715FCB6DC}"/>
              </a:ext>
            </a:extLst>
          </p:cNvPr>
          <p:cNvSpPr txBox="1"/>
          <p:nvPr/>
        </p:nvSpPr>
        <p:spPr>
          <a:xfrm>
            <a:off x="1631682" y="3963907"/>
            <a:ext cx="3321389" cy="523220"/>
          </a:xfrm>
          <a:prstGeom prst="rect">
            <a:avLst/>
          </a:prstGeom>
          <a:noFill/>
        </p:spPr>
        <p:txBody>
          <a:bodyPr wrap="square" lIns="91440" tIns="45720" rIns="91440" bIns="45720" rtlCol="0" anchor="t">
            <a:spAutoFit/>
          </a:bodyPr>
          <a:lstStyle/>
          <a:p>
            <a:r>
              <a:rPr lang="en-US" sz="1400" dirty="0">
                <a:latin typeface="Arial"/>
                <a:ea typeface="MS PGothic"/>
              </a:rPr>
              <a:t>Learn</a:t>
            </a:r>
            <a:r>
              <a:rPr lang="en-US" sz="1400" dirty="0">
                <a:solidFill>
                  <a:srgbClr val="000000"/>
                </a:solidFill>
                <a:latin typeface="Arial"/>
                <a:ea typeface="MS PGothic"/>
              </a:rPr>
              <a:t> </a:t>
            </a:r>
            <a:r>
              <a:rPr lang="en-US" sz="1400" dirty="0">
                <a:latin typeface="Arial"/>
                <a:ea typeface="MS PGothic"/>
              </a:rPr>
              <a:t>how we make it </a:t>
            </a:r>
            <a:r>
              <a:rPr lang="en-US" sz="1400" b="1" dirty="0">
                <a:solidFill>
                  <a:srgbClr val="0078B3"/>
                </a:solidFill>
                <a:latin typeface="Arial"/>
                <a:ea typeface="MS PGothic"/>
                <a:hlinkClick r:id="rId7">
                  <a:extLst>
                    <a:ext uri="{A12FA001-AC4F-418D-AE19-62706E023703}">
                      <ahyp:hlinkClr xmlns:ahyp="http://schemas.microsoft.com/office/drawing/2018/hyperlinkcolor" val="tx"/>
                    </a:ext>
                  </a:extLst>
                </a:hlinkClick>
              </a:rPr>
              <a:t>easy to get care</a:t>
            </a:r>
            <a:r>
              <a:rPr lang="en-US" sz="1400" b="1" dirty="0">
                <a:solidFill>
                  <a:srgbClr val="0078B3"/>
                </a:solidFill>
                <a:latin typeface="Arial"/>
                <a:ea typeface="MS PGothic"/>
              </a:rPr>
              <a:t> </a:t>
            </a:r>
            <a:r>
              <a:rPr lang="en-US" sz="1400" dirty="0">
                <a:latin typeface="Arial"/>
                <a:ea typeface="MS PGothic"/>
              </a:rPr>
              <a:t>at every step.</a:t>
            </a:r>
            <a:endParaRPr lang="en-US" sz="1400" dirty="0"/>
          </a:p>
        </p:txBody>
      </p:sp>
    </p:spTree>
    <p:extLst>
      <p:ext uri="{BB962C8B-B14F-4D97-AF65-F5344CB8AC3E}">
        <p14:creationId xmlns:p14="http://schemas.microsoft.com/office/powerpoint/2010/main" val="113216565"/>
      </p:ext>
    </p:extLst>
  </p:cSld>
  <p:clrMapOvr>
    <a:masterClrMapping/>
  </p:clrMapOvr>
  <p:transition advTm="66189"/>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3ECA7ED-C083-1AD6-F43B-1FA999380AD0}"/>
              </a:ext>
              <a:ext uri="{C183D7F6-B498-43B3-948B-1728B52AA6E4}">
                <adec:decorative xmlns:adec="http://schemas.microsoft.com/office/drawing/2017/decorative" val="1"/>
              </a:ext>
            </a:extLst>
          </p:cNvPr>
          <p:cNvGrpSpPr/>
          <p:nvPr/>
        </p:nvGrpSpPr>
        <p:grpSpPr>
          <a:xfrm>
            <a:off x="-73152" y="-12192"/>
            <a:ext cx="12277344" cy="6906006"/>
            <a:chOff x="-73152" y="-12192"/>
            <a:chExt cx="12277344" cy="6906006"/>
          </a:xfrm>
        </p:grpSpPr>
        <p:pic>
          <p:nvPicPr>
            <p:cNvPr id="7" name="Picture 6">
              <a:extLst>
                <a:ext uri="{FF2B5EF4-FFF2-40B4-BE49-F238E27FC236}">
                  <a16:creationId xmlns:a16="http://schemas.microsoft.com/office/drawing/2014/main" id="{F796397B-8DD5-83FF-5CC8-EC91EF3D2A9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152" y="-12192"/>
              <a:ext cx="12277344" cy="6906006"/>
            </a:xfrm>
            <a:prstGeom prst="rect">
              <a:avLst/>
            </a:prstGeom>
          </p:spPr>
        </p:pic>
        <p:sp>
          <p:nvSpPr>
            <p:cNvPr id="2" name="Rectangle 18">
              <a:extLst>
                <a:ext uri="{FF2B5EF4-FFF2-40B4-BE49-F238E27FC236}">
                  <a16:creationId xmlns:a16="http://schemas.microsoft.com/office/drawing/2014/main" id="{D952A481-F721-63FF-DA8D-D700CE8744C7}"/>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8" name="Slide Number Placeholder 6">
              <a:extLst>
                <a:ext uri="{FF2B5EF4-FFF2-40B4-BE49-F238E27FC236}">
                  <a16:creationId xmlns:a16="http://schemas.microsoft.com/office/drawing/2014/main" id="{CD6E60BE-A00D-79D9-2BE5-C820ACD32760}"/>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13</a:t>
              </a:fld>
              <a:endParaRPr lang="en-US" sz="890" dirty="0">
                <a:solidFill>
                  <a:schemeClr val="tx1"/>
                </a:solidFill>
              </a:endParaRPr>
            </a:p>
          </p:txBody>
        </p:sp>
        <p:pic>
          <p:nvPicPr>
            <p:cNvPr id="6" name="Picture 5">
              <a:extLst>
                <a:ext uri="{FF2B5EF4-FFF2-40B4-BE49-F238E27FC236}">
                  <a16:creationId xmlns:a16="http://schemas.microsoft.com/office/drawing/2014/main" id="{2D63112E-AB4F-CE6F-4FA2-0EF701208A1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88841" y="6234716"/>
              <a:ext cx="2203161" cy="250993"/>
            </a:xfrm>
            <a:prstGeom prst="rect">
              <a:avLst/>
            </a:prstGeom>
          </p:spPr>
        </p:pic>
        <p:pic>
          <p:nvPicPr>
            <p:cNvPr id="18" name="Graphic 17">
              <a:extLst>
                <a:ext uri="{FF2B5EF4-FFF2-40B4-BE49-F238E27FC236}">
                  <a16:creationId xmlns:a16="http://schemas.microsoft.com/office/drawing/2014/main" id="{D39CBAAD-7016-3763-C242-A32E6315558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3049" y="3310798"/>
              <a:ext cx="645458" cy="645458"/>
            </a:xfrm>
            <a:prstGeom prst="rect">
              <a:avLst/>
            </a:prstGeom>
          </p:spPr>
        </p:pic>
        <p:pic>
          <p:nvPicPr>
            <p:cNvPr id="20" name="Graphic 19">
              <a:extLst>
                <a:ext uri="{FF2B5EF4-FFF2-40B4-BE49-F238E27FC236}">
                  <a16:creationId xmlns:a16="http://schemas.microsoft.com/office/drawing/2014/main" id="{E6BA37A0-D81B-984D-BAB2-762EAD662A41}"/>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3049" y="2550576"/>
              <a:ext cx="645458" cy="645458"/>
            </a:xfrm>
            <a:prstGeom prst="rect">
              <a:avLst/>
            </a:prstGeom>
          </p:spPr>
        </p:pic>
      </p:grpSp>
      <p:sp>
        <p:nvSpPr>
          <p:cNvPr id="3" name="Title 2">
            <a:extLst>
              <a:ext uri="{FF2B5EF4-FFF2-40B4-BE49-F238E27FC236}">
                <a16:creationId xmlns:a16="http://schemas.microsoft.com/office/drawing/2014/main" id="{DC2069BA-DC9A-2FB3-BEC0-8F3C07BDF1FC}"/>
              </a:ext>
            </a:extLst>
          </p:cNvPr>
          <p:cNvSpPr>
            <a:spLocks noGrp="1"/>
          </p:cNvSpPr>
          <p:nvPr>
            <p:ph type="title" idx="4294967295"/>
          </p:nvPr>
        </p:nvSpPr>
        <p:spPr>
          <a:xfrm>
            <a:off x="736600" y="822325"/>
            <a:ext cx="10515600" cy="1325563"/>
          </a:xfrm>
          <a:prstGeom prst="rect">
            <a:avLst/>
          </a:prstGeom>
        </p:spPr>
        <p:txBody>
          <a:bodyPr/>
          <a:lstStyle/>
          <a:p>
            <a:pPr rtl="0" eaLnBrk="1" fontAlgn="base" hangingPunct="1"/>
            <a:r>
              <a:rPr lang="en-US" sz="3200" b="1" kern="1200" dirty="0">
                <a:solidFill>
                  <a:srgbClr val="0070C0"/>
                </a:solidFill>
                <a:effectLst/>
                <a:latin typeface="Arial" panose="020B0604020202020204" pitchFamily="34" charset="0"/>
                <a:ea typeface="MS PGothic" panose="020B0600070205080204" pitchFamily="34" charset="-128"/>
                <a:cs typeface="MS PGothic" panose="020B0600070205080204" pitchFamily="34" charset="-128"/>
              </a:rPr>
              <a:t>Complete care </a:t>
            </a:r>
            <a:r>
              <a:rPr lang="en-US" sz="3200" kern="1200" dirty="0">
                <a:solidFill>
                  <a:srgbClr val="0070C0"/>
                </a:solidFill>
                <a:effectLst/>
                <a:latin typeface="Arial" panose="020B0604020202020204" pitchFamily="34" charset="0"/>
                <a:ea typeface="MS PGothic" panose="020B0600070205080204" pitchFamily="34" charset="-128"/>
                <a:cs typeface="MS PGothic" panose="020B0600070205080204" pitchFamily="34" charset="-128"/>
              </a:rPr>
              <a:t>to help you </a:t>
            </a:r>
            <a:br>
              <a:rPr lang="en-US" sz="3200" kern="1200" dirty="0">
                <a:solidFill>
                  <a:srgbClr val="0070C0"/>
                </a:solidFill>
                <a:effectLst/>
                <a:latin typeface="Arial" panose="020B0604020202020204" pitchFamily="34" charset="0"/>
                <a:ea typeface="MS PGothic" panose="020B0600070205080204" pitchFamily="34" charset="-128"/>
                <a:cs typeface="MS PGothic" panose="020B0600070205080204" pitchFamily="34" charset="-128"/>
              </a:rPr>
            </a:br>
            <a:r>
              <a:rPr lang="en-US" sz="3200" kern="1200" dirty="0">
                <a:solidFill>
                  <a:srgbClr val="0070C0"/>
                </a:solidFill>
                <a:effectLst/>
                <a:latin typeface="Arial" panose="020B0604020202020204" pitchFamily="34" charset="0"/>
                <a:ea typeface="MS PGothic" panose="020B0600070205080204" pitchFamily="34" charset="-128"/>
                <a:cs typeface="MS PGothic" panose="020B0600070205080204" pitchFamily="34" charset="-128"/>
              </a:rPr>
              <a:t>live a fuller, healthier life</a:t>
            </a:r>
            <a:endParaRPr lang="en-US" dirty="0">
              <a:effectLst/>
            </a:endParaRPr>
          </a:p>
        </p:txBody>
      </p:sp>
      <p:sp>
        <p:nvSpPr>
          <p:cNvPr id="15" name="TextBox 14">
            <a:extLst>
              <a:ext uri="{FF2B5EF4-FFF2-40B4-BE49-F238E27FC236}">
                <a16:creationId xmlns:a16="http://schemas.microsoft.com/office/drawing/2014/main" id="{1F80D55F-10A3-D54F-BC07-26662C2BFF7A}"/>
              </a:ext>
            </a:extLst>
          </p:cNvPr>
          <p:cNvSpPr txBox="1"/>
          <p:nvPr/>
        </p:nvSpPr>
        <p:spPr>
          <a:xfrm>
            <a:off x="768612" y="2015234"/>
            <a:ext cx="6568226" cy="369332"/>
          </a:xfrm>
          <a:prstGeom prst="rect">
            <a:avLst/>
          </a:prstGeom>
          <a:noFill/>
        </p:spPr>
        <p:txBody>
          <a:bodyPr wrap="square" lIns="91440" tIns="45720" rIns="91440" bIns="45720" anchor="t">
            <a:spAutoFit/>
          </a:bodyPr>
          <a:lstStyle/>
          <a:p>
            <a:r>
              <a:rPr lang="en-US" b="1" dirty="0">
                <a:solidFill>
                  <a:srgbClr val="0078B3"/>
                </a:solidFill>
                <a:latin typeface="Arial"/>
                <a:ea typeface="MS PGothic"/>
                <a:cs typeface="Arial"/>
              </a:rPr>
              <a:t>Have questions about your plan options</a:t>
            </a:r>
            <a:r>
              <a:rPr lang="en-US" b="1" dirty="0">
                <a:solidFill>
                  <a:srgbClr val="0078B3"/>
                </a:solidFill>
                <a:effectLst/>
                <a:latin typeface="Arial"/>
                <a:ea typeface="MS PGothic"/>
                <a:cs typeface="Arial"/>
              </a:rPr>
              <a:t>?</a:t>
            </a:r>
          </a:p>
        </p:txBody>
      </p:sp>
      <p:sp>
        <p:nvSpPr>
          <p:cNvPr id="16" name="TextBox 15">
            <a:extLst>
              <a:ext uri="{FF2B5EF4-FFF2-40B4-BE49-F238E27FC236}">
                <a16:creationId xmlns:a16="http://schemas.microsoft.com/office/drawing/2014/main" id="{0C93C3DC-5A60-5EEE-92EF-222AED86FCA9}"/>
              </a:ext>
            </a:extLst>
          </p:cNvPr>
          <p:cNvSpPr txBox="1"/>
          <p:nvPr/>
        </p:nvSpPr>
        <p:spPr>
          <a:xfrm>
            <a:off x="1568192" y="2765668"/>
            <a:ext cx="5780405" cy="246221"/>
          </a:xfrm>
          <a:prstGeom prst="rect">
            <a:avLst/>
          </a:prstGeom>
          <a:noFill/>
        </p:spPr>
        <p:txBody>
          <a:bodyPr wrap="square" lIns="0" tIns="0" rIns="0" bIns="0" anchor="t">
            <a:spAutoFit/>
          </a:bodyPr>
          <a:lstStyle/>
          <a:p>
            <a:pPr defTabSz="899522" eaLnBrk="1" hangingPunct="1">
              <a:spcAft>
                <a:spcPts val="1000"/>
              </a:spcAft>
              <a:defRPr/>
            </a:pPr>
            <a:r>
              <a:rPr lang="en-US" sz="1600" dirty="0">
                <a:latin typeface="Arial"/>
                <a:ea typeface="MS PGothic"/>
              </a:rPr>
              <a:t>Visit</a:t>
            </a:r>
            <a:r>
              <a:rPr lang="en-US" sz="1600" b="1" dirty="0">
                <a:latin typeface="Arial"/>
                <a:ea typeface="MS PGothic"/>
              </a:rPr>
              <a:t> </a:t>
            </a:r>
            <a:r>
              <a:rPr lang="en-US" sz="1600" b="1" u="sng" dirty="0">
                <a:solidFill>
                  <a:srgbClr val="0078B3"/>
                </a:solidFill>
                <a:latin typeface="Arial"/>
                <a:ea typeface="MS PGothic"/>
                <a:hlinkClick r:id="rId9">
                  <a:extLst>
                    <a:ext uri="{A12FA001-AC4F-418D-AE19-62706E023703}">
                      <ahyp:hlinkClr xmlns:ahyp="http://schemas.microsoft.com/office/drawing/2018/hyperlinkcolor" val="tx"/>
                    </a:ext>
                  </a:extLst>
                </a:hlinkClick>
              </a:rPr>
              <a:t>kp.org/choosekp</a:t>
            </a:r>
            <a:r>
              <a:rPr lang="en-US" sz="1600" dirty="0">
                <a:solidFill>
                  <a:srgbClr val="0078B3"/>
                </a:solidFill>
                <a:latin typeface="Arial"/>
                <a:ea typeface="MS PGothic"/>
              </a:rPr>
              <a:t> </a:t>
            </a:r>
            <a:r>
              <a:rPr lang="en-US" sz="1600" dirty="0">
                <a:latin typeface="Arial"/>
                <a:ea typeface="MS PGothic"/>
              </a:rPr>
              <a:t>to get started.</a:t>
            </a:r>
            <a:endParaRPr lang="en-US" sz="1600" baseline="30000" dirty="0"/>
          </a:p>
        </p:txBody>
      </p:sp>
      <p:sp>
        <p:nvSpPr>
          <p:cNvPr id="17" name="TextBox 16">
            <a:extLst>
              <a:ext uri="{FF2B5EF4-FFF2-40B4-BE49-F238E27FC236}">
                <a16:creationId xmlns:a16="http://schemas.microsoft.com/office/drawing/2014/main" id="{5F46A0D2-BB23-4FAB-43EC-839429885EA4}"/>
              </a:ext>
            </a:extLst>
          </p:cNvPr>
          <p:cNvSpPr txBox="1">
            <a:spLocks noChangeArrowheads="1"/>
          </p:cNvSpPr>
          <p:nvPr/>
        </p:nvSpPr>
        <p:spPr bwMode="auto">
          <a:xfrm>
            <a:off x="1568192" y="3326618"/>
            <a:ext cx="5586173" cy="2831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Aft>
                <a:spcPts val="0"/>
              </a:spcAft>
            </a:pPr>
            <a:r>
              <a:rPr lang="en-US" sz="1600" dirty="0"/>
              <a:t>Talk to an enrollment specialist: </a:t>
            </a:r>
            <a:br>
              <a:rPr lang="en-US" sz="1600" dirty="0"/>
            </a:br>
            <a:r>
              <a:rPr lang="en-US" sz="1600" b="1" dirty="0">
                <a:ea typeface="MS PGothic" panose="020B0600070205080204" pitchFamily="34" charset="-128"/>
              </a:rPr>
              <a:t>1-800-514-0985</a:t>
            </a:r>
            <a:r>
              <a:rPr lang="en-US" sz="1600" dirty="0">
                <a:ea typeface="MS PGothic" panose="020B0600070205080204" pitchFamily="34" charset="-128"/>
              </a:rPr>
              <a:t> (TTY </a:t>
            </a:r>
            <a:r>
              <a:rPr lang="en-US" sz="1600" b="1" dirty="0">
                <a:ea typeface="MS PGothic" panose="020B0600070205080204" pitchFamily="34" charset="-128"/>
              </a:rPr>
              <a:t>711</a:t>
            </a:r>
            <a:r>
              <a:rPr lang="en-US" sz="1600" dirty="0">
                <a:ea typeface="MS PGothic" panose="020B0600070205080204" pitchFamily="34" charset="-128"/>
              </a:rPr>
              <a:t>), </a:t>
            </a:r>
            <a:br>
              <a:rPr lang="en-US" sz="1600" dirty="0">
                <a:ea typeface="MS PGothic" panose="020B0600070205080204" pitchFamily="34" charset="-128"/>
              </a:rPr>
            </a:br>
            <a:r>
              <a:rPr lang="en-US" sz="1600" dirty="0">
                <a:effectLst/>
                <a:latin typeface="Calibri" panose="020F0502020204030204" pitchFamily="34" charset="0"/>
                <a:ea typeface="Calibri" panose="020F0502020204030204" pitchFamily="34" charset="0"/>
              </a:rPr>
              <a:t>Monday through Friday, 10 a.m. to 9 p.m. </a:t>
            </a:r>
            <a:br>
              <a:rPr lang="en-US" sz="1600" dirty="0">
                <a:latin typeface="Calibri" panose="020F0502020204030204" pitchFamily="34" charset="0"/>
                <a:ea typeface="Calibri" panose="020F0502020204030204" pitchFamily="34" charset="0"/>
              </a:rPr>
            </a:br>
            <a:r>
              <a:rPr lang="en-US" sz="1600" dirty="0">
                <a:latin typeface="Calibri" panose="020F0502020204030204" pitchFamily="34" charset="0"/>
                <a:ea typeface="Calibri" panose="020F0502020204030204" pitchFamily="34" charset="0"/>
              </a:rPr>
              <a:t>Eastern Standard Time</a:t>
            </a:r>
            <a:endParaRPr lang="en-US" sz="1600" b="1" dirty="0">
              <a:ea typeface="MS PGothic" panose="020B0600070205080204" pitchFamily="34" charset="-128"/>
            </a:endParaRPr>
          </a:p>
          <a:p>
            <a:pPr>
              <a:spcAft>
                <a:spcPts val="0"/>
              </a:spcAft>
            </a:pPr>
            <a:endParaRPr lang="en-US" sz="1600" b="1" dirty="0">
              <a:ea typeface="MS PGothic" panose="020B0600070205080204" pitchFamily="34" charset="-128"/>
            </a:endParaRPr>
          </a:p>
          <a:p>
            <a:pPr>
              <a:spcAft>
                <a:spcPts val="0"/>
              </a:spcAft>
            </a:pPr>
            <a:r>
              <a:rPr lang="en-US" sz="1600" dirty="0">
                <a:ea typeface="MS PGothic" panose="020B0600070205080204" pitchFamily="34" charset="-128"/>
              </a:rPr>
              <a:t>Mid-Atlantic States Member Services:</a:t>
            </a:r>
          </a:p>
          <a:p>
            <a:pPr>
              <a:spcAft>
                <a:spcPts val="0"/>
              </a:spcAft>
            </a:pPr>
            <a:r>
              <a:rPr lang="en-US" sz="1600" b="1" dirty="0">
                <a:ea typeface="MS PGothic" panose="020B0600070205080204" pitchFamily="34" charset="-128"/>
              </a:rPr>
              <a:t>1-800-777-7902 </a:t>
            </a:r>
            <a:r>
              <a:rPr lang="en-US" sz="1600" dirty="0">
                <a:ea typeface="MS PGothic" panose="020B0600070205080204" pitchFamily="34" charset="-128"/>
              </a:rPr>
              <a:t>(TTY </a:t>
            </a:r>
            <a:r>
              <a:rPr lang="en-US" sz="1600" b="1" dirty="0">
                <a:ea typeface="MS PGothic" panose="020B0600070205080204" pitchFamily="34" charset="-128"/>
              </a:rPr>
              <a:t>711</a:t>
            </a:r>
            <a:r>
              <a:rPr lang="en-US" sz="1600" dirty="0">
                <a:ea typeface="MS PGothic" panose="020B0600070205080204" pitchFamily="34" charset="-128"/>
              </a:rPr>
              <a:t>)</a:t>
            </a:r>
          </a:p>
          <a:p>
            <a:pPr>
              <a:spcAft>
                <a:spcPts val="0"/>
              </a:spcAft>
            </a:pPr>
            <a:r>
              <a:rPr lang="en-US" sz="1600" dirty="0">
                <a:latin typeface="Calibri" panose="020F0502020204030204" pitchFamily="34" charset="0"/>
                <a:ea typeface="MS PGothic" panose="020B0600070205080204" pitchFamily="34" charset="-128"/>
                <a:cs typeface="Calibri" panose="020F0502020204030204" pitchFamily="34" charset="0"/>
              </a:rPr>
              <a:t>Monday through Friday, 7:30 a.m. to 9 p.m. </a:t>
            </a:r>
          </a:p>
          <a:p>
            <a:pPr>
              <a:spcAft>
                <a:spcPts val="0"/>
              </a:spcAft>
            </a:pPr>
            <a:r>
              <a:rPr lang="en-US" sz="1600" dirty="0">
                <a:latin typeface="Calibri" panose="020F0502020204030204" pitchFamily="34" charset="0"/>
                <a:ea typeface="MS PGothic" panose="020B0600070205080204" pitchFamily="34" charset="-128"/>
                <a:cs typeface="Calibri" panose="020F0502020204030204" pitchFamily="34" charset="0"/>
              </a:rPr>
              <a:t>(closed holidays)</a:t>
            </a:r>
          </a:p>
          <a:p>
            <a:pPr>
              <a:spcAft>
                <a:spcPts val="0"/>
              </a:spcAft>
            </a:pPr>
            <a:r>
              <a:rPr lang="en-US" sz="1600" dirty="0">
                <a:latin typeface="Calibri" panose="020F0502020204030204" pitchFamily="34" charset="0"/>
                <a:ea typeface="Calibri" panose="020F0502020204030204" pitchFamily="34" charset="0"/>
              </a:rPr>
              <a:t>Eastern Standard Time</a:t>
            </a:r>
            <a:endParaRPr lang="en-US" sz="1600" b="1" dirty="0">
              <a:ea typeface="MS PGothic" panose="020B0600070205080204" pitchFamily="34" charset="-128"/>
            </a:endParaRPr>
          </a:p>
          <a:p>
            <a:pPr>
              <a:spcAft>
                <a:spcPts val="0"/>
              </a:spcAft>
            </a:pPr>
            <a:endParaRPr lang="en-US" sz="1800" dirty="0">
              <a:latin typeface="Calibri" panose="020F0502020204030204" pitchFamily="34" charset="0"/>
              <a:ea typeface="MS PGothic" panose="020B0600070205080204" pitchFamily="34" charset="-128"/>
              <a:cs typeface="Calibri" panose="020F0502020204030204" pitchFamily="34" charset="0"/>
            </a:endParaRPr>
          </a:p>
        </p:txBody>
      </p:sp>
      <p:pic>
        <p:nvPicPr>
          <p:cNvPr id="5" name="Picture 4">
            <a:extLst>
              <a:ext uri="{FF2B5EF4-FFF2-40B4-BE49-F238E27FC236}">
                <a16:creationId xmlns:a16="http://schemas.microsoft.com/office/drawing/2014/main" id="{C5C8923C-B4E4-3288-1801-B6962B3AB644}"/>
              </a:ext>
            </a:extLst>
          </p:cNvPr>
          <p:cNvPicPr>
            <a:picLocks noChangeAspect="1"/>
          </p:cNvPicPr>
          <p:nvPr/>
        </p:nvPicPr>
        <p:blipFill>
          <a:blip r:embed="rId10"/>
          <a:stretch>
            <a:fillRect/>
          </a:stretch>
        </p:blipFill>
        <p:spPr>
          <a:xfrm>
            <a:off x="832275" y="4663474"/>
            <a:ext cx="646232" cy="646232"/>
          </a:xfrm>
          <a:prstGeom prst="rect">
            <a:avLst/>
          </a:prstGeom>
        </p:spPr>
      </p:pic>
    </p:spTree>
    <p:extLst>
      <p:ext uri="{BB962C8B-B14F-4D97-AF65-F5344CB8AC3E}">
        <p14:creationId xmlns:p14="http://schemas.microsoft.com/office/powerpoint/2010/main" val="2676371962"/>
      </p:ext>
    </p:extLst>
  </p:cSld>
  <p:clrMapOvr>
    <a:masterClrMapping/>
  </p:clrMapOvr>
  <mc:AlternateContent xmlns:mc="http://schemas.openxmlformats.org/markup-compatibility/2006" xmlns:p14="http://schemas.microsoft.com/office/powerpoint/2010/main">
    <mc:Choice Requires="p14">
      <p:transition spd="slow" p14:dur="2000" advTm="17126"/>
    </mc:Choice>
    <mc:Fallback xmlns="">
      <p:transition spd="slow" advTm="1712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E23E3C-3945-3B10-2145-D0BF72326151}"/>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68842" y="13354"/>
            <a:ext cx="8835441" cy="5890294"/>
          </a:xfrm>
          <a:prstGeom prst="rect">
            <a:avLst/>
          </a:prstGeom>
        </p:spPr>
      </p:pic>
      <p:sp>
        <p:nvSpPr>
          <p:cNvPr id="7" name="Rectangle 6">
            <a:extLst>
              <a:ext uri="{FF2B5EF4-FFF2-40B4-BE49-F238E27FC236}">
                <a16:creationId xmlns:a16="http://schemas.microsoft.com/office/drawing/2014/main" id="{957D3AC9-7A09-F66F-A240-DFFE3BE4ACAE}"/>
              </a:ext>
              <a:ext uri="{C183D7F6-B498-43B3-948B-1728B52AA6E4}">
                <adec:decorative xmlns:adec="http://schemas.microsoft.com/office/drawing/2017/decorative" val="1"/>
              </a:ext>
            </a:extLst>
          </p:cNvPr>
          <p:cNvSpPr/>
          <p:nvPr/>
        </p:nvSpPr>
        <p:spPr>
          <a:xfrm>
            <a:off x="0" y="5871564"/>
            <a:ext cx="12192000" cy="73252"/>
          </a:xfrm>
          <a:prstGeom prst="rect">
            <a:avLst/>
          </a:prstGeom>
          <a:solidFill>
            <a:srgbClr val="92CCF0"/>
          </a:solidFill>
          <a:ln>
            <a:solidFill>
              <a:srgbClr val="92CC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8">
            <a:extLst>
              <a:ext uri="{FF2B5EF4-FFF2-40B4-BE49-F238E27FC236}">
                <a16:creationId xmlns:a16="http://schemas.microsoft.com/office/drawing/2014/main" id="{0F3403A1-D6A5-A98C-7B2F-23A816715259}"/>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8" name="Slide Number Placeholder 6">
            <a:extLst>
              <a:ext uri="{FF2B5EF4-FFF2-40B4-BE49-F238E27FC236}">
                <a16:creationId xmlns:a16="http://schemas.microsoft.com/office/drawing/2014/main" id="{1A2B4B7B-17A2-591D-94C7-A72B453EFC17}"/>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14</a:t>
            </a:fld>
            <a:endParaRPr lang="en-US" sz="890" dirty="0">
              <a:solidFill>
                <a:schemeClr val="tx1"/>
              </a:solidFill>
            </a:endParaRPr>
          </a:p>
        </p:txBody>
      </p:sp>
      <p:sp>
        <p:nvSpPr>
          <p:cNvPr id="3" name="Title 2">
            <a:extLst>
              <a:ext uri="{FF2B5EF4-FFF2-40B4-BE49-F238E27FC236}">
                <a16:creationId xmlns:a16="http://schemas.microsoft.com/office/drawing/2014/main" id="{167B4B4C-58CF-4699-9194-2BC43956A39A}"/>
              </a:ext>
            </a:extLst>
          </p:cNvPr>
          <p:cNvSpPr>
            <a:spLocks noGrp="1"/>
          </p:cNvSpPr>
          <p:nvPr>
            <p:ph type="title" idx="4294967295"/>
          </p:nvPr>
        </p:nvSpPr>
        <p:spPr>
          <a:xfrm>
            <a:off x="899026" y="2189424"/>
            <a:ext cx="3384216" cy="746358"/>
          </a:xfrm>
          <a:prstGeom prst="rect">
            <a:avLst/>
          </a:prstGeom>
        </p:spPr>
        <p:txBody>
          <a:bodyPr wrap="square">
            <a:spAutoFit/>
          </a:bodyPr>
          <a:lstStyle/>
          <a:p>
            <a:pPr rtl="0" eaLnBrk="0" fontAlgn="base" hangingPunct="0"/>
            <a:r>
              <a:rPr lang="en-US" sz="4250" b="1" kern="1200" spc="-70" dirty="0">
                <a:solidFill>
                  <a:srgbClr val="0078B3"/>
                </a:solidFill>
                <a:effectLst/>
                <a:latin typeface="Arial" panose="020B0604020202020204" pitchFamily="34" charset="0"/>
                <a:cs typeface="Arial" panose="020B0604020202020204" pitchFamily="34" charset="0"/>
              </a:rPr>
              <a:t>Thank you</a:t>
            </a:r>
            <a:endParaRPr lang="en-US"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188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05DEB0-F0BB-2FA7-DEA8-18740FAAB1D0}"/>
              </a:ext>
              <a:ext uri="{C183D7F6-B498-43B3-948B-1728B52AA6E4}">
                <adec:decorative xmlns:adec="http://schemas.microsoft.com/office/drawing/2017/decorative" val="1"/>
              </a:ext>
            </a:extLst>
          </p:cNvPr>
          <p:cNvGrpSpPr/>
          <p:nvPr/>
        </p:nvGrpSpPr>
        <p:grpSpPr>
          <a:xfrm>
            <a:off x="268696" y="0"/>
            <a:ext cx="11923304" cy="6858000"/>
            <a:chOff x="268696" y="0"/>
            <a:chExt cx="11923304" cy="6858000"/>
          </a:xfrm>
        </p:grpSpPr>
        <p:pic>
          <p:nvPicPr>
            <p:cNvPr id="12" name="Picture 11">
              <a:extLst>
                <a:ext uri="{FF2B5EF4-FFF2-40B4-BE49-F238E27FC236}">
                  <a16:creationId xmlns:a16="http://schemas.microsoft.com/office/drawing/2014/main" id="{BBA365AF-BE32-F8C8-1D47-5CCE2268C2E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05000" y="0"/>
              <a:ext cx="10287000" cy="6858000"/>
            </a:xfrm>
            <a:prstGeom prst="rect">
              <a:avLst/>
            </a:prstGeom>
          </p:spPr>
        </p:pic>
        <p:sp>
          <p:nvSpPr>
            <p:cNvPr id="8" name="Rectangle 18">
              <a:extLst>
                <a:ext uri="{FF2B5EF4-FFF2-40B4-BE49-F238E27FC236}">
                  <a16:creationId xmlns:a16="http://schemas.microsoft.com/office/drawing/2014/main" id="{AE054B72-8A0F-E2FF-1B17-7B6E1451C46D}"/>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886" dirty="0">
                  <a:solidFill>
                    <a:schemeClr val="tx1"/>
                  </a:solidFill>
                </a:rPr>
                <a:t>8 | ©2025 Kaiser Foundation Health Plan, Inc.</a:t>
              </a:r>
            </a:p>
          </p:txBody>
        </p:sp>
        <p:pic>
          <p:nvPicPr>
            <p:cNvPr id="7" name="Picture 6">
              <a:extLst>
                <a:ext uri="{FF2B5EF4-FFF2-40B4-BE49-F238E27FC236}">
                  <a16:creationId xmlns:a16="http://schemas.microsoft.com/office/drawing/2014/main" id="{D8D8875B-21F7-F312-639F-8E6124D6127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88841" y="6234716"/>
              <a:ext cx="2203161" cy="250993"/>
            </a:xfrm>
            <a:prstGeom prst="rect">
              <a:avLst/>
            </a:prstGeom>
          </p:spPr>
        </p:pic>
      </p:grpSp>
      <p:sp>
        <p:nvSpPr>
          <p:cNvPr id="5" name="Title 4">
            <a:extLst>
              <a:ext uri="{FF2B5EF4-FFF2-40B4-BE49-F238E27FC236}">
                <a16:creationId xmlns:a16="http://schemas.microsoft.com/office/drawing/2014/main" id="{71C4BF82-2AAB-4C00-AB70-B75E8172BD2A}"/>
              </a:ext>
            </a:extLst>
          </p:cNvPr>
          <p:cNvSpPr>
            <a:spLocks noGrp="1"/>
          </p:cNvSpPr>
          <p:nvPr>
            <p:ph type="title" idx="4294967295"/>
          </p:nvPr>
        </p:nvSpPr>
        <p:spPr>
          <a:xfrm>
            <a:off x="722812" y="788936"/>
            <a:ext cx="10515600" cy="1077218"/>
          </a:xfrm>
          <a:prstGeom prst="rect">
            <a:avLst/>
          </a:prstGeom>
        </p:spPr>
        <p:txBody>
          <a:bodyPr>
            <a:spAutoFit/>
          </a:bodyPr>
          <a:lstStyle/>
          <a:p>
            <a:pPr rtl="0" eaLnBrk="1" fontAlgn="base" hangingPunct="1"/>
            <a:r>
              <a:rPr lang="en-US" sz="3200" b="1" kern="1200" dirty="0">
                <a:solidFill>
                  <a:srgbClr val="0078B3"/>
                </a:solidFill>
                <a:effectLst/>
                <a:latin typeface="Arial" panose="020B0604020202020204" pitchFamily="34" charset="0"/>
                <a:cs typeface="Arial" panose="020B0604020202020204" pitchFamily="34" charset="0"/>
              </a:rPr>
              <a:t>Experience health care </a:t>
            </a:r>
            <a:br>
              <a:rPr lang="en-US" sz="3200" b="1" dirty="0">
                <a:solidFill>
                  <a:srgbClr val="0078B3"/>
                </a:solidFill>
                <a:latin typeface="Arial" panose="020B0604020202020204" pitchFamily="34" charset="0"/>
                <a:cs typeface="Arial" panose="020B0604020202020204" pitchFamily="34" charset="0"/>
              </a:rPr>
            </a:br>
            <a:r>
              <a:rPr lang="en-US" sz="3200" b="1" kern="1200" dirty="0">
                <a:solidFill>
                  <a:srgbClr val="0078B3"/>
                </a:solidFill>
                <a:effectLst/>
                <a:latin typeface="Arial" panose="020B0604020202020204" pitchFamily="34" charset="0"/>
                <a:cs typeface="Arial" panose="020B0604020202020204" pitchFamily="34" charset="0"/>
              </a:rPr>
              <a:t>designed with you in mind</a:t>
            </a:r>
            <a:endParaRPr lang="en-US" b="1" dirty="0">
              <a:solidFill>
                <a:srgbClr val="0078B3"/>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4793DC9-4359-BEEF-2DA8-8EE8FCBAFA47}"/>
              </a:ext>
            </a:extLst>
          </p:cNvPr>
          <p:cNvSpPr txBox="1"/>
          <p:nvPr/>
        </p:nvSpPr>
        <p:spPr>
          <a:xfrm>
            <a:off x="752629" y="2005500"/>
            <a:ext cx="5083440" cy="2862322"/>
          </a:xfrm>
          <a:prstGeom prst="rect">
            <a:avLst/>
          </a:prstGeom>
          <a:noFill/>
        </p:spPr>
        <p:txBody>
          <a:bodyPr wrap="square" lIns="91440" tIns="45720" rIns="91440" bIns="45720" anchor="t">
            <a:spAutoFit/>
          </a:bodyPr>
          <a:lstStyle/>
          <a:p>
            <a:pPr>
              <a:spcAft>
                <a:spcPts val="2400"/>
              </a:spcAft>
            </a:pPr>
            <a:r>
              <a:rPr lang="en-US" sz="2000" dirty="0">
                <a:latin typeface="Arial"/>
                <a:ea typeface="MS PGothic"/>
              </a:rPr>
              <a:t>You deserve high-quality care for your total health, whatever you need — from routine checkups to complex treatments to mental wellness support.</a:t>
            </a:r>
          </a:p>
          <a:p>
            <a:r>
              <a:rPr lang="en-US" sz="2000" dirty="0">
                <a:latin typeface="Arial"/>
                <a:ea typeface="MS PGothic"/>
              </a:rPr>
              <a:t>No matter what your priority is, ours is providing excellent care — for the you who’s feeling great, the you who needs support, and every you in between.</a:t>
            </a:r>
          </a:p>
        </p:txBody>
      </p:sp>
    </p:spTree>
    <p:extLst>
      <p:ext uri="{BB962C8B-B14F-4D97-AF65-F5344CB8AC3E}">
        <p14:creationId xmlns:p14="http://schemas.microsoft.com/office/powerpoint/2010/main" val="4030597899"/>
      </p:ext>
    </p:extLst>
  </p:cSld>
  <p:clrMapOvr>
    <a:masterClrMapping/>
  </p:clrMapOvr>
  <p:transition advTm="2592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E582FC2-C531-A890-3CE8-C6570B738841}"/>
              </a:ext>
              <a:ext uri="{C183D7F6-B498-43B3-948B-1728B52AA6E4}">
                <adec:decorative xmlns:adec="http://schemas.microsoft.com/office/drawing/2017/decorative" val="1"/>
              </a:ext>
            </a:extLst>
          </p:cNvPr>
          <p:cNvGrpSpPr/>
          <p:nvPr/>
        </p:nvGrpSpPr>
        <p:grpSpPr>
          <a:xfrm>
            <a:off x="112889" y="1343025"/>
            <a:ext cx="9785922" cy="5446087"/>
            <a:chOff x="112889" y="1343025"/>
            <a:chExt cx="9785922" cy="5446087"/>
          </a:xfrm>
        </p:grpSpPr>
        <p:sp>
          <p:nvSpPr>
            <p:cNvPr id="2" name="Rectangle 18">
              <a:extLst>
                <a:ext uri="{FF2B5EF4-FFF2-40B4-BE49-F238E27FC236}">
                  <a16:creationId xmlns:a16="http://schemas.microsoft.com/office/drawing/2014/main" id="{97AABD3A-B05D-92CB-BCCB-8CE43DEC77BB}"/>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6" name="Slide Number Placeholder 6">
              <a:extLst>
                <a:ext uri="{FF2B5EF4-FFF2-40B4-BE49-F238E27FC236}">
                  <a16:creationId xmlns:a16="http://schemas.microsoft.com/office/drawing/2014/main" id="{25CA3AB8-573E-90C7-9571-058C34452D41}"/>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3</a:t>
              </a:fld>
              <a:endParaRPr lang="en-US" sz="890" dirty="0">
                <a:solidFill>
                  <a:schemeClr val="tx1"/>
                </a:solidFill>
              </a:endParaRPr>
            </a:p>
          </p:txBody>
        </p:sp>
        <p:pic>
          <p:nvPicPr>
            <p:cNvPr id="9" name="Picture 8">
              <a:extLst>
                <a:ext uri="{FF2B5EF4-FFF2-40B4-BE49-F238E27FC236}">
                  <a16:creationId xmlns:a16="http://schemas.microsoft.com/office/drawing/2014/main" id="{A353F0D5-F5D4-960C-6232-44D08E6B5CD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8645" y="1343025"/>
              <a:ext cx="7385380" cy="1971613"/>
            </a:xfrm>
            <a:prstGeom prst="rect">
              <a:avLst/>
            </a:prstGeom>
          </p:spPr>
        </p:pic>
        <p:pic>
          <p:nvPicPr>
            <p:cNvPr id="10" name="Picture 9">
              <a:extLst>
                <a:ext uri="{FF2B5EF4-FFF2-40B4-BE49-F238E27FC236}">
                  <a16:creationId xmlns:a16="http://schemas.microsoft.com/office/drawing/2014/main" id="{A5DCE2D2-3F06-1ED8-30E8-4985B407CBAA}"/>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66926" y="1343025"/>
              <a:ext cx="2931885" cy="1971613"/>
            </a:xfrm>
            <a:prstGeom prst="rect">
              <a:avLst/>
            </a:prstGeom>
          </p:spPr>
        </p:pic>
      </p:grpSp>
      <p:sp>
        <p:nvSpPr>
          <p:cNvPr id="5" name="Title 4">
            <a:extLst>
              <a:ext uri="{FF2B5EF4-FFF2-40B4-BE49-F238E27FC236}">
                <a16:creationId xmlns:a16="http://schemas.microsoft.com/office/drawing/2014/main" id="{2A8EB481-82C7-41E2-84FC-1C28C954A46F}"/>
              </a:ext>
            </a:extLst>
          </p:cNvPr>
          <p:cNvSpPr>
            <a:spLocks noGrp="1"/>
          </p:cNvSpPr>
          <p:nvPr>
            <p:ph type="title" idx="4294967295"/>
          </p:nvPr>
        </p:nvSpPr>
        <p:spPr>
          <a:xfrm>
            <a:off x="766008" y="803346"/>
            <a:ext cx="10515600" cy="584775"/>
          </a:xfrm>
          <a:prstGeom prst="rect">
            <a:avLst/>
          </a:prstGeom>
        </p:spPr>
        <p:txBody>
          <a:bodyPr>
            <a:spAutoFit/>
          </a:bodyPr>
          <a:lstStyle/>
          <a:p>
            <a:pPr rtl="0" eaLnBrk="1" fontAlgn="base" hangingPunct="1"/>
            <a:r>
              <a:rPr lang="en-US" sz="3200" b="1" kern="1200" dirty="0">
                <a:solidFill>
                  <a:srgbClr val="0078B3"/>
                </a:solidFill>
                <a:effectLst/>
                <a:latin typeface="Arial" panose="020B0604020202020204" pitchFamily="34" charset="0"/>
                <a:ea typeface="MS PGothic" panose="020B0600070205080204" pitchFamily="34" charset="-128"/>
                <a:cs typeface="MS PGothic" panose="020B0600070205080204" pitchFamily="34" charset="-128"/>
              </a:rPr>
              <a:t>Why choose Kaiser Permanente?</a:t>
            </a:r>
            <a:endParaRPr lang="en-US" b="1" dirty="0">
              <a:solidFill>
                <a:srgbClr val="0078B3"/>
              </a:solidFill>
              <a:effectLst/>
            </a:endParaRPr>
          </a:p>
        </p:txBody>
      </p:sp>
      <p:sp>
        <p:nvSpPr>
          <p:cNvPr id="16" name="Rectangle 15">
            <a:extLst>
              <a:ext uri="{FF2B5EF4-FFF2-40B4-BE49-F238E27FC236}">
                <a16:creationId xmlns:a16="http://schemas.microsoft.com/office/drawing/2014/main" id="{ADA00B8D-62FA-4C97-B156-B7A77AA04B0E}"/>
              </a:ext>
            </a:extLst>
          </p:cNvPr>
          <p:cNvSpPr>
            <a:spLocks noChangeArrowheads="1"/>
          </p:cNvSpPr>
          <p:nvPr/>
        </p:nvSpPr>
        <p:spPr bwMode="auto">
          <a:xfrm>
            <a:off x="763433" y="3383526"/>
            <a:ext cx="3730408" cy="216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492"/>
              </a:spcAft>
            </a:pPr>
            <a:r>
              <a:rPr lang="en-US" sz="1600" b="1" dirty="0">
                <a:solidFill>
                  <a:srgbClr val="0078B3"/>
                </a:solidFill>
              </a:rPr>
              <a:t>High-quality, personalized care</a:t>
            </a:r>
          </a:p>
          <a:p>
            <a:pPr marL="173736" indent="-173736">
              <a:spcAft>
                <a:spcPts val="984"/>
              </a:spcAft>
              <a:buClr>
                <a:srgbClr val="0070C0"/>
              </a:buClr>
              <a:buFont typeface="Arial" panose="020B0604020202020204" pitchFamily="34" charset="0"/>
              <a:buChar char="•"/>
            </a:pPr>
            <a:r>
              <a:rPr lang="en-US" sz="1400" dirty="0"/>
              <a:t>From prevention to primary care to specialized care</a:t>
            </a:r>
          </a:p>
          <a:p>
            <a:pPr marL="173736" indent="-173736">
              <a:spcAft>
                <a:spcPts val="984"/>
              </a:spcAft>
              <a:buClr>
                <a:srgbClr val="0070C0"/>
              </a:buClr>
              <a:buFont typeface="Arial" panose="020B0604020202020204" pitchFamily="34" charset="0"/>
              <a:buChar char="•"/>
            </a:pPr>
            <a:r>
              <a:rPr lang="en-US" sz="1400" dirty="0"/>
              <a:t>With doctors who learn your lifestyle, health risks, and goals</a:t>
            </a:r>
          </a:p>
          <a:p>
            <a:pPr marL="173736" indent="-173736">
              <a:spcAft>
                <a:spcPts val="984"/>
              </a:spcAft>
              <a:buClr>
                <a:srgbClr val="0070C0"/>
              </a:buClr>
              <a:buFont typeface="Arial" panose="020B0604020202020204" pitchFamily="34" charset="0"/>
              <a:buChar char="•"/>
            </a:pPr>
            <a:r>
              <a:rPr lang="en-US" sz="1400" dirty="0"/>
              <a:t>Care teams connected to your </a:t>
            </a:r>
            <a:br>
              <a:rPr lang="en-US" sz="1400" dirty="0"/>
            </a:br>
            <a:r>
              <a:rPr lang="en-US" sz="1400" dirty="0"/>
              <a:t>medical history through your </a:t>
            </a:r>
            <a:br>
              <a:rPr lang="en-US" sz="1400" dirty="0"/>
            </a:br>
            <a:r>
              <a:rPr lang="en-US" sz="1400" dirty="0"/>
              <a:t>electronic health record</a:t>
            </a:r>
          </a:p>
        </p:txBody>
      </p:sp>
      <p:sp>
        <p:nvSpPr>
          <p:cNvPr id="17" name="Rectangle 16">
            <a:extLst>
              <a:ext uri="{FF2B5EF4-FFF2-40B4-BE49-F238E27FC236}">
                <a16:creationId xmlns:a16="http://schemas.microsoft.com/office/drawing/2014/main" id="{40796DE6-2887-4EC1-931C-230CA677D283}"/>
              </a:ext>
            </a:extLst>
          </p:cNvPr>
          <p:cNvSpPr>
            <a:spLocks noChangeArrowheads="1"/>
          </p:cNvSpPr>
          <p:nvPr/>
        </p:nvSpPr>
        <p:spPr bwMode="auto">
          <a:xfrm>
            <a:off x="4634367" y="3364072"/>
            <a:ext cx="3254747" cy="1977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spcAft>
                <a:spcPts val="492"/>
              </a:spcAft>
            </a:pPr>
            <a:r>
              <a:rPr lang="en-US" sz="1600" b="1" dirty="0">
                <a:solidFill>
                  <a:srgbClr val="0078B3"/>
                </a:solidFill>
              </a:rPr>
              <a:t>Convenient access</a:t>
            </a:r>
          </a:p>
          <a:p>
            <a:pPr marL="173736" indent="-173736">
              <a:spcAft>
                <a:spcPts val="984"/>
              </a:spcAft>
              <a:buClr>
                <a:srgbClr val="0170C0"/>
              </a:buClr>
              <a:buSzPct val="100000"/>
              <a:buFont typeface="Arial" panose="020B0604020202020204" pitchFamily="34" charset="0"/>
              <a:buChar char="•"/>
            </a:pPr>
            <a:r>
              <a:rPr lang="en-US" sz="1400" dirty="0"/>
              <a:t>With 24/7 care by phone </a:t>
            </a:r>
            <a:br>
              <a:rPr lang="en-US" sz="1400" dirty="0"/>
            </a:br>
            <a:r>
              <a:rPr lang="en-US" sz="1400" dirty="0"/>
              <a:t>or video</a:t>
            </a:r>
            <a:r>
              <a:rPr lang="en-US" sz="1400" baseline="30000" dirty="0"/>
              <a:t>1</a:t>
            </a:r>
            <a:endParaRPr lang="en-US" sz="1400" dirty="0"/>
          </a:p>
          <a:p>
            <a:pPr marL="173736" indent="-173736">
              <a:spcAft>
                <a:spcPts val="1200"/>
              </a:spcAft>
              <a:buClr>
                <a:srgbClr val="0170C0"/>
              </a:buClr>
              <a:buSzPct val="100000"/>
              <a:buFont typeface="Arial" panose="020B0604020202020204" pitchFamily="34" charset="0"/>
              <a:buChar char="•"/>
            </a:pPr>
            <a:r>
              <a:rPr lang="en-US" sz="1400" dirty="0"/>
              <a:t>On one app that makes care </a:t>
            </a:r>
            <a:br>
              <a:rPr lang="en-US" sz="1400" dirty="0"/>
            </a:br>
            <a:r>
              <a:rPr lang="en-US" sz="1400" dirty="0"/>
              <a:t>easy to manage</a:t>
            </a:r>
            <a:endParaRPr lang="en-US" sz="1400" baseline="30000" dirty="0"/>
          </a:p>
          <a:p>
            <a:pPr marL="173736" indent="-173736">
              <a:buClr>
                <a:srgbClr val="0170C0"/>
              </a:buClr>
              <a:buSzPct val="100000"/>
              <a:buFont typeface="Arial" panose="020B0604020202020204" pitchFamily="34" charset="0"/>
              <a:buChar char="•"/>
            </a:pPr>
            <a:r>
              <a:rPr lang="en-US" sz="1400" dirty="0"/>
              <a:t>At facilities that offer more </a:t>
            </a:r>
            <a:br>
              <a:rPr lang="en-US" sz="1400" dirty="0"/>
            </a:br>
            <a:r>
              <a:rPr lang="en-US" sz="1400" dirty="0"/>
              <a:t>services in one stop</a:t>
            </a:r>
          </a:p>
        </p:txBody>
      </p:sp>
      <p:sp>
        <p:nvSpPr>
          <p:cNvPr id="21" name="Rectangle 20">
            <a:extLst>
              <a:ext uri="{FF2B5EF4-FFF2-40B4-BE49-F238E27FC236}">
                <a16:creationId xmlns:a16="http://schemas.microsoft.com/office/drawing/2014/main" id="{3C8D96B8-B0A2-4517-A927-B5FD598625CE}"/>
              </a:ext>
            </a:extLst>
          </p:cNvPr>
          <p:cNvSpPr>
            <a:spLocks noChangeArrowheads="1"/>
          </p:cNvSpPr>
          <p:nvPr/>
        </p:nvSpPr>
        <p:spPr bwMode="auto">
          <a:xfrm>
            <a:off x="8230880" y="3385739"/>
            <a:ext cx="31447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p>
            <a:r>
              <a:rPr lang="en-US" sz="1600" b="1" dirty="0">
                <a:solidFill>
                  <a:srgbClr val="0078B3"/>
                </a:solidFill>
                <a:latin typeface="Arial"/>
                <a:ea typeface="MS PGothic"/>
                <a:cs typeface="Arial"/>
              </a:rPr>
              <a:t>Support for total health</a:t>
            </a:r>
            <a:endParaRPr lang="en-US" sz="2000" baseline="30000" dirty="0">
              <a:solidFill>
                <a:srgbClr val="0078B3"/>
              </a:solidFill>
            </a:endParaRPr>
          </a:p>
        </p:txBody>
      </p:sp>
      <p:sp>
        <p:nvSpPr>
          <p:cNvPr id="7" name="Rectangle 6">
            <a:extLst>
              <a:ext uri="{FF2B5EF4-FFF2-40B4-BE49-F238E27FC236}">
                <a16:creationId xmlns:a16="http://schemas.microsoft.com/office/drawing/2014/main" id="{D7514643-43C2-BE3E-3255-2A28EEB94007}"/>
              </a:ext>
            </a:extLst>
          </p:cNvPr>
          <p:cNvSpPr>
            <a:spLocks noChangeArrowheads="1"/>
          </p:cNvSpPr>
          <p:nvPr/>
        </p:nvSpPr>
        <p:spPr bwMode="auto">
          <a:xfrm>
            <a:off x="8159055" y="3686985"/>
            <a:ext cx="338102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p>
            <a:pPr marL="173736" indent="-173736">
              <a:buClr>
                <a:srgbClr val="0078B3"/>
              </a:buClr>
              <a:buFont typeface="Arial" panose="020B0604020202020204" pitchFamily="34" charset="0"/>
              <a:buChar char="•"/>
            </a:pPr>
            <a:r>
              <a:rPr lang="en-US" sz="1400" dirty="0">
                <a:effectLst/>
                <a:latin typeface="Helvetica Neue" panose="02000503000000020004" pitchFamily="2" charset="0"/>
              </a:rPr>
              <a:t>Help with mental health concerns from any member of your care team</a:t>
            </a:r>
          </a:p>
        </p:txBody>
      </p:sp>
      <p:sp>
        <p:nvSpPr>
          <p:cNvPr id="3" name="Rectangle 2">
            <a:extLst>
              <a:ext uri="{FF2B5EF4-FFF2-40B4-BE49-F238E27FC236}">
                <a16:creationId xmlns:a16="http://schemas.microsoft.com/office/drawing/2014/main" id="{36498039-E1DE-9A3E-5E6C-4C263E6C16D2}"/>
              </a:ext>
            </a:extLst>
          </p:cNvPr>
          <p:cNvSpPr>
            <a:spLocks noChangeArrowheads="1"/>
          </p:cNvSpPr>
          <p:nvPr/>
        </p:nvSpPr>
        <p:spPr bwMode="auto">
          <a:xfrm>
            <a:off x="8184025" y="4206445"/>
            <a:ext cx="314479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p>
            <a:pPr marL="173736" indent="-173736">
              <a:buClr>
                <a:srgbClr val="0078B3"/>
              </a:buClr>
              <a:buFont typeface="Arial" panose="020B0604020202020204" pitchFamily="34" charset="0"/>
              <a:buChar char="•"/>
            </a:pPr>
            <a:r>
              <a:rPr lang="en-US" sz="1400" dirty="0">
                <a:latin typeface="Arial"/>
                <a:ea typeface="MS PGothic"/>
                <a:cs typeface="Arial"/>
              </a:rPr>
              <a:t>Self-care apps, classes, services, and programs</a:t>
            </a:r>
            <a:r>
              <a:rPr lang="en-US" sz="1400" baseline="30000" dirty="0">
                <a:latin typeface="Arial"/>
                <a:ea typeface="MS PGothic"/>
                <a:cs typeface="Arial"/>
              </a:rPr>
              <a:t>2,3</a:t>
            </a:r>
            <a:endParaRPr lang="en-US" dirty="0"/>
          </a:p>
        </p:txBody>
      </p:sp>
      <p:sp>
        <p:nvSpPr>
          <p:cNvPr id="4" name="Rectangle 3">
            <a:extLst>
              <a:ext uri="{FF2B5EF4-FFF2-40B4-BE49-F238E27FC236}">
                <a16:creationId xmlns:a16="http://schemas.microsoft.com/office/drawing/2014/main" id="{87B6F68C-191A-326B-DAA3-B86803B983A0}"/>
              </a:ext>
            </a:extLst>
          </p:cNvPr>
          <p:cNvSpPr>
            <a:spLocks noChangeArrowheads="1"/>
          </p:cNvSpPr>
          <p:nvPr/>
        </p:nvSpPr>
        <p:spPr bwMode="auto">
          <a:xfrm>
            <a:off x="8184025" y="4781972"/>
            <a:ext cx="314479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p>
            <a:pPr marL="173736" indent="-173736">
              <a:buClr>
                <a:srgbClr val="0078B3"/>
              </a:buClr>
              <a:buFont typeface="Arial" panose="020B0604020202020204" pitchFamily="34" charset="0"/>
              <a:buChar char="•"/>
            </a:pPr>
            <a:r>
              <a:rPr lang="en-US" sz="1400" dirty="0">
                <a:latin typeface="Arial"/>
                <a:ea typeface="MS PGothic"/>
                <a:cs typeface="Arial"/>
              </a:rPr>
              <a:t>Resources to help you achieve your health and fitness goals</a:t>
            </a:r>
            <a:endParaRPr lang="en-US" sz="1400" dirty="0"/>
          </a:p>
        </p:txBody>
      </p:sp>
      <p:sp>
        <p:nvSpPr>
          <p:cNvPr id="29" name="TextBox 28">
            <a:extLst>
              <a:ext uri="{FF2B5EF4-FFF2-40B4-BE49-F238E27FC236}">
                <a16:creationId xmlns:a16="http://schemas.microsoft.com/office/drawing/2014/main" id="{1192DC01-17CB-47A2-8012-41C513ABA09D}"/>
              </a:ext>
            </a:extLst>
          </p:cNvPr>
          <p:cNvSpPr txBox="1"/>
          <p:nvPr/>
        </p:nvSpPr>
        <p:spPr>
          <a:xfrm>
            <a:off x="764497" y="5788654"/>
            <a:ext cx="8591380" cy="507831"/>
          </a:xfrm>
          <a:prstGeom prst="rect">
            <a:avLst/>
          </a:prstGeom>
          <a:noFill/>
        </p:spPr>
        <p:txBody>
          <a:bodyPr wrap="square">
            <a:spAutoFit/>
          </a:bodyPr>
          <a:lstStyle/>
          <a:p>
            <a:r>
              <a:rPr lang="en-US" sz="900" b="1" dirty="0"/>
              <a:t>1. </a:t>
            </a:r>
            <a:r>
              <a:rPr lang="en-US" sz="900" dirty="0"/>
              <a:t>When appropriate and available. </a:t>
            </a:r>
            <a:r>
              <a:rPr lang="en-US" sz="900" b="1" dirty="0"/>
              <a:t>2.</a:t>
            </a:r>
            <a:r>
              <a:rPr lang="en-US" sz="900" dirty="0"/>
              <a:t> The apps and services described above are not covered under your health plan benefits, are not a Medicare-covered benefit, and are not subject to the terms set forth in your </a:t>
            </a:r>
            <a:r>
              <a:rPr lang="en-US" sz="900" i="1" dirty="0"/>
              <a:t>Evidence of Coverage </a:t>
            </a:r>
            <a:r>
              <a:rPr lang="en-US" sz="900" dirty="0"/>
              <a:t>or other plan documents. The apps and services may be discontinued at any time. </a:t>
            </a:r>
            <a:r>
              <a:rPr lang="en-US" sz="900" b="1" dirty="0"/>
              <a:t>3. </a:t>
            </a:r>
            <a:r>
              <a:rPr lang="en-US" sz="900" dirty="0"/>
              <a:t>Some classes may require a fee.</a:t>
            </a:r>
          </a:p>
        </p:txBody>
      </p:sp>
    </p:spTree>
    <p:extLst>
      <p:ext uri="{BB962C8B-B14F-4D97-AF65-F5344CB8AC3E}">
        <p14:creationId xmlns:p14="http://schemas.microsoft.com/office/powerpoint/2010/main" val="3766991410"/>
      </p:ext>
    </p:extLst>
  </p:cSld>
  <p:clrMapOvr>
    <a:masterClrMapping/>
  </p:clrMapOvr>
  <mc:AlternateContent xmlns:mc="http://schemas.openxmlformats.org/markup-compatibility/2006" xmlns:p14="http://schemas.microsoft.com/office/powerpoint/2010/main">
    <mc:Choice Requires="p14">
      <p:transition spd="slow" p14:dur="2000" advTm="114018"/>
    </mc:Choice>
    <mc:Fallback xmlns="">
      <p:transition spd="slow" advTm="11401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9AD86DB-B3A3-C22C-6DB0-E72AE7D60EE8}"/>
              </a:ext>
              <a:ext uri="{C183D7F6-B498-43B3-948B-1728B52AA6E4}">
                <adec:decorative xmlns:adec="http://schemas.microsoft.com/office/drawing/2017/decorative" val="1"/>
              </a:ext>
            </a:extLst>
          </p:cNvPr>
          <p:cNvGrpSpPr/>
          <p:nvPr/>
        </p:nvGrpSpPr>
        <p:grpSpPr>
          <a:xfrm>
            <a:off x="112889" y="4695769"/>
            <a:ext cx="12079111" cy="2093343"/>
            <a:chOff x="112889" y="4695769"/>
            <a:chExt cx="12079111" cy="2093343"/>
          </a:xfrm>
        </p:grpSpPr>
        <p:sp>
          <p:nvSpPr>
            <p:cNvPr id="2" name="Rectangle 18">
              <a:extLst>
                <a:ext uri="{FF2B5EF4-FFF2-40B4-BE49-F238E27FC236}">
                  <a16:creationId xmlns:a16="http://schemas.microsoft.com/office/drawing/2014/main" id="{2B89B04E-60BE-FFA3-EA56-4CB3C1D68063}"/>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6" name="Slide Number Placeholder 6">
              <a:extLst>
                <a:ext uri="{FF2B5EF4-FFF2-40B4-BE49-F238E27FC236}">
                  <a16:creationId xmlns:a16="http://schemas.microsoft.com/office/drawing/2014/main" id="{3EC88938-8208-2390-7A3E-75CBA6D8B4CF}"/>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4</a:t>
              </a:fld>
              <a:endParaRPr lang="en-US" sz="890" dirty="0">
                <a:solidFill>
                  <a:schemeClr val="tx1"/>
                </a:solidFill>
              </a:endParaRPr>
            </a:p>
          </p:txBody>
        </p:sp>
        <p:sp>
          <p:nvSpPr>
            <p:cNvPr id="11" name="Rectangle 10">
              <a:extLst>
                <a:ext uri="{FF2B5EF4-FFF2-40B4-BE49-F238E27FC236}">
                  <a16:creationId xmlns:a16="http://schemas.microsoft.com/office/drawing/2014/main" id="{0C224C50-5CEA-F20B-CE43-FAF1714B1F1D}"/>
                </a:ext>
                <a:ext uri="{C183D7F6-B498-43B3-948B-1728B52AA6E4}">
                  <adec:decorative xmlns:adec="http://schemas.microsoft.com/office/drawing/2017/decorative" val="1"/>
                </a:ext>
              </a:extLst>
            </p:cNvPr>
            <p:cNvSpPr/>
            <p:nvPr/>
          </p:nvSpPr>
          <p:spPr>
            <a:xfrm>
              <a:off x="8163758" y="4711121"/>
              <a:ext cx="4028242" cy="1068242"/>
            </a:xfrm>
            <a:prstGeom prst="rect">
              <a:avLst/>
            </a:prstGeom>
            <a:solidFill>
              <a:srgbClr val="007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F27411B1-7E67-6C61-6FF9-70B8757B342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2709" y="4902758"/>
              <a:ext cx="463072" cy="463072"/>
            </a:xfrm>
            <a:prstGeom prst="rect">
              <a:avLst/>
            </a:prstGeom>
          </p:spPr>
        </p:pic>
        <p:pic>
          <p:nvPicPr>
            <p:cNvPr id="33" name="Picture 32">
              <a:extLst>
                <a:ext uri="{FF2B5EF4-FFF2-40B4-BE49-F238E27FC236}">
                  <a16:creationId xmlns:a16="http://schemas.microsoft.com/office/drawing/2014/main" id="{98C2C509-573A-6F8E-3F76-7874CB6A8CFB}"/>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37242" y="4695769"/>
              <a:ext cx="659020" cy="645467"/>
            </a:xfrm>
            <a:prstGeom prst="rect">
              <a:avLst/>
            </a:prstGeom>
          </p:spPr>
        </p:pic>
      </p:grpSp>
      <p:sp>
        <p:nvSpPr>
          <p:cNvPr id="3" name="Title 2">
            <a:extLst>
              <a:ext uri="{FF2B5EF4-FFF2-40B4-BE49-F238E27FC236}">
                <a16:creationId xmlns:a16="http://schemas.microsoft.com/office/drawing/2014/main" id="{7E75826D-5922-60E8-6E06-1FB1B1F60C01}"/>
              </a:ext>
            </a:extLst>
          </p:cNvPr>
          <p:cNvSpPr>
            <a:spLocks noGrp="1"/>
          </p:cNvSpPr>
          <p:nvPr>
            <p:ph type="title" idx="4294967295"/>
          </p:nvPr>
        </p:nvSpPr>
        <p:spPr>
          <a:xfrm>
            <a:off x="729137" y="819235"/>
            <a:ext cx="8312961" cy="1325563"/>
          </a:xfrm>
          <a:prstGeom prst="rect">
            <a:avLst/>
          </a:prstGeom>
        </p:spPr>
        <p:txBody>
          <a:bodyPr lIns="91440" tIns="45720" rIns="91440" bIns="45720" anchor="t"/>
          <a:lstStyle/>
          <a:p>
            <a:pPr rtl="0" eaLnBrk="1" fontAlgn="base" hangingPunct="1"/>
            <a:r>
              <a:rPr lang="en-US" sz="3200" kern="1200" dirty="0">
                <a:solidFill>
                  <a:srgbClr val="0070C0"/>
                </a:solidFill>
                <a:effectLst/>
                <a:latin typeface="Arial"/>
                <a:ea typeface="MS PGothic"/>
                <a:cs typeface="MS PGothic" panose="020B0600070205080204" pitchFamily="34" charset="-128"/>
              </a:rPr>
              <a:t>Care that’s </a:t>
            </a:r>
            <a:r>
              <a:rPr lang="en-US" sz="3200" b="1" kern="1200" dirty="0">
                <a:solidFill>
                  <a:srgbClr val="0070C0"/>
                </a:solidFill>
                <a:effectLst/>
                <a:latin typeface="Arial"/>
                <a:ea typeface="MS PGothic"/>
                <a:cs typeface="MS PGothic" panose="020B0600070205080204" pitchFamily="34" charset="-128"/>
              </a:rPr>
              <a:t>convenient</a:t>
            </a:r>
            <a:endParaRPr lang="en-US" sz="3200" b="1" dirty="0">
              <a:solidFill>
                <a:srgbClr val="D000A3"/>
              </a:solidFill>
              <a:effectLst/>
              <a:latin typeface="Arial"/>
              <a:ea typeface="MS PGothic"/>
            </a:endParaRPr>
          </a:p>
        </p:txBody>
      </p:sp>
      <p:sp>
        <p:nvSpPr>
          <p:cNvPr id="18" name="Title 1">
            <a:extLst>
              <a:ext uri="{FF2B5EF4-FFF2-40B4-BE49-F238E27FC236}">
                <a16:creationId xmlns:a16="http://schemas.microsoft.com/office/drawing/2014/main" id="{638376C4-048C-4C98-8598-2188374BC45B}"/>
              </a:ext>
            </a:extLst>
          </p:cNvPr>
          <p:cNvSpPr txBox="1">
            <a:spLocks/>
          </p:cNvSpPr>
          <p:nvPr/>
        </p:nvSpPr>
        <p:spPr bwMode="auto">
          <a:xfrm>
            <a:off x="837242" y="1630354"/>
            <a:ext cx="6691274" cy="934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Aft>
                <a:spcPts val="1200"/>
              </a:spcAft>
            </a:pPr>
            <a:r>
              <a:rPr lang="en-US" sz="1400" b="1" dirty="0">
                <a:latin typeface="Arial"/>
                <a:ea typeface="MS PGothic"/>
              </a:rPr>
              <a:t>We make it easy to get high-quality care when and where you </a:t>
            </a:r>
            <a:br>
              <a:rPr lang="en-US" sz="1400" b="1" dirty="0">
                <a:latin typeface="Arial"/>
                <a:ea typeface="MS PGothic"/>
              </a:rPr>
            </a:br>
            <a:r>
              <a:rPr lang="en-US" sz="1400" b="1" dirty="0">
                <a:latin typeface="Arial"/>
                <a:ea typeface="MS PGothic"/>
              </a:rPr>
              <a:t>want it. </a:t>
            </a:r>
            <a:r>
              <a:rPr lang="en-US" sz="1400" b="1" dirty="0">
                <a:effectLst/>
                <a:latin typeface="+mn-lt"/>
                <a:ea typeface="MS PGothic"/>
              </a:rPr>
              <a:t>No matter how you connect, you’ll always talk with a medical professional</a:t>
            </a:r>
            <a:r>
              <a:rPr lang="en-US" sz="1400" b="1" dirty="0">
                <a:latin typeface="+mn-lt"/>
                <a:ea typeface="MS PGothic"/>
              </a:rPr>
              <a:t> </a:t>
            </a:r>
            <a:r>
              <a:rPr lang="en-US" sz="1400" b="1" dirty="0">
                <a:effectLst/>
                <a:latin typeface="+mn-lt"/>
                <a:ea typeface="MS PGothic"/>
              </a:rPr>
              <a:t>who can see your health history, so you never have to </a:t>
            </a:r>
            <a:br>
              <a:rPr lang="en-US" sz="1400" b="1" dirty="0">
                <a:effectLst/>
                <a:latin typeface="+mn-lt"/>
                <a:ea typeface="MS PGothic"/>
              </a:rPr>
            </a:br>
            <a:r>
              <a:rPr lang="en-US" sz="1400" b="1" dirty="0">
                <a:effectLst/>
                <a:latin typeface="+mn-lt"/>
                <a:ea typeface="MS PGothic"/>
              </a:rPr>
              <a:t>repeat your story.</a:t>
            </a:r>
            <a:endParaRPr lang="en-US" sz="1400" b="1" dirty="0">
              <a:latin typeface="+mn-lt"/>
              <a:ea typeface="MS PGothic"/>
            </a:endParaRPr>
          </a:p>
        </p:txBody>
      </p:sp>
      <p:sp>
        <p:nvSpPr>
          <p:cNvPr id="22" name="TextBox 21">
            <a:extLst>
              <a:ext uri="{FF2B5EF4-FFF2-40B4-BE49-F238E27FC236}">
                <a16:creationId xmlns:a16="http://schemas.microsoft.com/office/drawing/2014/main" id="{03F6802A-6D39-440D-B03E-ACC9E765725C}"/>
              </a:ext>
            </a:extLst>
          </p:cNvPr>
          <p:cNvSpPr txBox="1"/>
          <p:nvPr/>
        </p:nvSpPr>
        <p:spPr>
          <a:xfrm>
            <a:off x="845193" y="2704601"/>
            <a:ext cx="7906262" cy="276999"/>
          </a:xfrm>
          <a:prstGeom prst="rect">
            <a:avLst/>
          </a:prstGeom>
          <a:noFill/>
        </p:spPr>
        <p:txBody>
          <a:bodyPr wrap="square" lIns="0" tIns="0" rIns="0" bIns="0">
            <a:spAutoFit/>
          </a:bodyPr>
          <a:lstStyle/>
          <a:p>
            <a:pPr defTabSz="899522" eaLnBrk="1" hangingPunct="1">
              <a:spcAft>
                <a:spcPts val="1000"/>
              </a:spcAft>
              <a:defRPr/>
            </a:pPr>
            <a:r>
              <a:rPr lang="en-US" b="1" dirty="0">
                <a:solidFill>
                  <a:srgbClr val="0070C0"/>
                </a:solidFill>
              </a:rPr>
              <a:t>Your health at your fingertips</a:t>
            </a:r>
            <a:endParaRPr lang="en-US" b="1" dirty="0">
              <a:solidFill>
                <a:schemeClr val="tx1">
                  <a:lumMod val="65000"/>
                  <a:lumOff val="35000"/>
                </a:schemeClr>
              </a:solidFill>
            </a:endParaRPr>
          </a:p>
        </p:txBody>
      </p:sp>
      <p:sp>
        <p:nvSpPr>
          <p:cNvPr id="23" name="TextBox 22">
            <a:extLst>
              <a:ext uri="{FF2B5EF4-FFF2-40B4-BE49-F238E27FC236}">
                <a16:creationId xmlns:a16="http://schemas.microsoft.com/office/drawing/2014/main" id="{1C2C4C1B-CE06-45AA-A7B2-74F942D4F5FE}"/>
              </a:ext>
            </a:extLst>
          </p:cNvPr>
          <p:cNvSpPr txBox="1"/>
          <p:nvPr/>
        </p:nvSpPr>
        <p:spPr>
          <a:xfrm>
            <a:off x="850826" y="3117798"/>
            <a:ext cx="7233420" cy="1374735"/>
          </a:xfrm>
          <a:prstGeom prst="rect">
            <a:avLst/>
          </a:prstGeom>
          <a:noFill/>
        </p:spPr>
        <p:txBody>
          <a:bodyPr wrap="square" lIns="0" tIns="0" rIns="0" bIns="0" numCol="2" anchor="t">
            <a:spAutoFit/>
          </a:bodyPr>
          <a:lstStyle/>
          <a:p>
            <a:pPr marL="173355" indent="-173355" defTabSz="899522" eaLnBrk="1" hangingPunct="1">
              <a:spcAft>
                <a:spcPts val="1000"/>
              </a:spcAft>
              <a:buClr>
                <a:srgbClr val="0070C0"/>
              </a:buClr>
              <a:buFont typeface="Arial" panose="020B0604020202020204" pitchFamily="34" charset="0"/>
              <a:buChar char="•"/>
              <a:defRPr/>
            </a:pPr>
            <a:r>
              <a:rPr lang="en-US" sz="1400" dirty="0"/>
              <a:t>Get 24/7 care by phone or video.</a:t>
            </a:r>
            <a:r>
              <a:rPr lang="en-US" sz="1400" baseline="30000" dirty="0"/>
              <a:t>1</a:t>
            </a:r>
          </a:p>
          <a:p>
            <a:pPr marL="173355" indent="-173355" defTabSz="899522" eaLnBrk="1" hangingPunct="1">
              <a:spcAft>
                <a:spcPts val="1000"/>
              </a:spcAft>
              <a:buClr>
                <a:srgbClr val="0070C0"/>
              </a:buClr>
              <a:buFont typeface="Arial" panose="020B0604020202020204" pitchFamily="34" charset="0"/>
              <a:buChar char="•"/>
              <a:defRPr/>
            </a:pPr>
            <a:r>
              <a:rPr lang="en-US" sz="1400" kern="0" dirty="0">
                <a:latin typeface="+mn-lt"/>
              </a:rPr>
              <a:t>Email your care team.</a:t>
            </a:r>
          </a:p>
          <a:p>
            <a:pPr marL="173355" indent="-173355" defTabSz="899522" eaLnBrk="1" hangingPunct="1">
              <a:spcAft>
                <a:spcPts val="1000"/>
              </a:spcAft>
              <a:buClr>
                <a:srgbClr val="0070C0"/>
              </a:buClr>
              <a:buFont typeface="Arial" panose="020B0604020202020204" pitchFamily="34" charset="0"/>
              <a:buChar char="•"/>
              <a:defRPr/>
            </a:pPr>
            <a:r>
              <a:rPr lang="en-US" sz="1400" kern="0" dirty="0">
                <a:latin typeface="+mn-lt"/>
                <a:ea typeface="MS PGothic"/>
              </a:rPr>
              <a:t>Schedule routine appointments.</a:t>
            </a:r>
          </a:p>
          <a:p>
            <a:pPr marL="173355" indent="-173355" defTabSz="899522" eaLnBrk="1" hangingPunct="1">
              <a:spcAft>
                <a:spcPts val="1000"/>
              </a:spcAft>
              <a:buClr>
                <a:srgbClr val="0070C0"/>
              </a:buClr>
              <a:buFont typeface="Arial" panose="020B0604020202020204" pitchFamily="34" charset="0"/>
              <a:buChar char="•"/>
              <a:defRPr/>
            </a:pPr>
            <a:r>
              <a:rPr lang="en-US" sz="1400" kern="0" dirty="0">
                <a:latin typeface="+mn-lt"/>
                <a:ea typeface="MS PGothic"/>
              </a:rPr>
              <a:t>View most lab results and doctor’s notes.</a:t>
            </a:r>
          </a:p>
          <a:p>
            <a:pPr marL="173355" indent="-173355" defTabSz="899522" eaLnBrk="1" hangingPunct="1">
              <a:spcAft>
                <a:spcPts val="1000"/>
              </a:spcAft>
              <a:buClr>
                <a:srgbClr val="0070C0"/>
              </a:buClr>
              <a:buFont typeface="Arial" panose="020B0604020202020204" pitchFamily="34" charset="0"/>
              <a:buChar char="•"/>
              <a:defRPr/>
            </a:pPr>
            <a:r>
              <a:rPr lang="en-US" sz="1400" kern="0" dirty="0">
                <a:latin typeface="+mn-lt"/>
              </a:rPr>
              <a:t>Refill most prescriptions.</a:t>
            </a:r>
          </a:p>
          <a:p>
            <a:pPr marL="173355" indent="-173355" defTabSz="899522" eaLnBrk="1" hangingPunct="1">
              <a:spcAft>
                <a:spcPts val="1000"/>
              </a:spcAft>
              <a:buClr>
                <a:srgbClr val="0070C0"/>
              </a:buClr>
              <a:buFont typeface="Arial" panose="020B0604020202020204" pitchFamily="34" charset="0"/>
              <a:buChar char="•"/>
              <a:defRPr/>
            </a:pPr>
            <a:r>
              <a:rPr lang="en-US" sz="1400" kern="0" dirty="0">
                <a:latin typeface="+mn-lt"/>
              </a:rPr>
              <a:t>Check in for appointments.</a:t>
            </a:r>
          </a:p>
          <a:p>
            <a:pPr marL="173355" indent="-173355" defTabSz="899522" eaLnBrk="1" hangingPunct="1">
              <a:spcAft>
                <a:spcPts val="1000"/>
              </a:spcAft>
              <a:buClr>
                <a:srgbClr val="0070C0"/>
              </a:buClr>
              <a:buFont typeface="Arial" panose="020B0604020202020204" pitchFamily="34" charset="0"/>
              <a:buChar char="•"/>
              <a:defRPr/>
            </a:pPr>
            <a:r>
              <a:rPr lang="en-US" sz="1400" kern="0" dirty="0">
                <a:latin typeface="+mn-lt"/>
                <a:ea typeface="MS PGothic"/>
              </a:rPr>
              <a:t>Pay bills and view statements.</a:t>
            </a:r>
            <a:endParaRPr lang="en-US" sz="1400" kern="0" dirty="0">
              <a:latin typeface="+mn-lt"/>
            </a:endParaRPr>
          </a:p>
        </p:txBody>
      </p:sp>
      <p:pic>
        <p:nvPicPr>
          <p:cNvPr id="7" name="Picture 6" descr="QR Code">
            <a:extLst>
              <a:ext uri="{FF2B5EF4-FFF2-40B4-BE49-F238E27FC236}">
                <a16:creationId xmlns:a16="http://schemas.microsoft.com/office/drawing/2014/main" id="{7382D6C0-5B14-D292-AAE3-7D7038043FA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8300" y="4614064"/>
            <a:ext cx="808328" cy="808328"/>
          </a:xfrm>
          <a:prstGeom prst="rect">
            <a:avLst/>
          </a:prstGeom>
        </p:spPr>
      </p:pic>
      <p:sp>
        <p:nvSpPr>
          <p:cNvPr id="4" name="TextBox 3">
            <a:extLst>
              <a:ext uri="{FF2B5EF4-FFF2-40B4-BE49-F238E27FC236}">
                <a16:creationId xmlns:a16="http://schemas.microsoft.com/office/drawing/2014/main" id="{4A50CA6D-F486-B1FB-5EE3-0FC78E4EF6AC}"/>
              </a:ext>
            </a:extLst>
          </p:cNvPr>
          <p:cNvSpPr txBox="1"/>
          <p:nvPr/>
        </p:nvSpPr>
        <p:spPr>
          <a:xfrm>
            <a:off x="1576055" y="4611319"/>
            <a:ext cx="606337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ea typeface="MS PGothic"/>
                <a:cs typeface="Arial"/>
              </a:rPr>
              <a:t>Simplify your health care with </a:t>
            </a:r>
            <a:br>
              <a:rPr lang="en-US" sz="1400" dirty="0">
                <a:latin typeface="Arial"/>
                <a:ea typeface="MS PGothic"/>
                <a:cs typeface="Arial"/>
              </a:rPr>
            </a:br>
            <a:r>
              <a:rPr lang="en-US" sz="1400" dirty="0">
                <a:latin typeface="Arial"/>
                <a:ea typeface="MS PGothic"/>
                <a:cs typeface="Arial"/>
              </a:rPr>
              <a:t>the </a:t>
            </a:r>
            <a:r>
              <a:rPr lang="en-US" sz="1400" b="1" dirty="0">
                <a:solidFill>
                  <a:srgbClr val="0078B3"/>
                </a:solidFill>
                <a:latin typeface="Arial"/>
                <a:ea typeface="MS PGothic"/>
                <a:cs typeface="Arial"/>
                <a:hlinkClick r:id="rId7">
                  <a:extLst>
                    <a:ext uri="{A12FA001-AC4F-418D-AE19-62706E023703}">
                      <ahyp:hlinkClr xmlns:ahyp="http://schemas.microsoft.com/office/drawing/2018/hyperlinkcolor" val="tx"/>
                    </a:ext>
                  </a:extLst>
                </a:hlinkClick>
              </a:rPr>
              <a:t>Kaiser Permanente app</a:t>
            </a:r>
            <a:r>
              <a:rPr lang="en-US" sz="1400" dirty="0">
                <a:latin typeface="Arial"/>
                <a:ea typeface="MS PGothic"/>
                <a:cs typeface="Arial"/>
              </a:rPr>
              <a:t>.</a:t>
            </a:r>
            <a:endParaRPr lang="en-US" sz="1400" b="1" dirty="0">
              <a:solidFill>
                <a:schemeClr val="tx2">
                  <a:lumMod val="60000"/>
                  <a:lumOff val="40000"/>
                </a:schemeClr>
              </a:solidFill>
              <a:cs typeface="Arial"/>
            </a:endParaRPr>
          </a:p>
        </p:txBody>
      </p:sp>
      <p:sp>
        <p:nvSpPr>
          <p:cNvPr id="29" name="TextBox 28"/>
          <p:cNvSpPr txBox="1"/>
          <p:nvPr/>
        </p:nvSpPr>
        <p:spPr>
          <a:xfrm>
            <a:off x="853425" y="6294131"/>
            <a:ext cx="6600923" cy="138499"/>
          </a:xfrm>
          <a:prstGeom prst="rect">
            <a:avLst/>
          </a:prstGeom>
          <a:noFill/>
        </p:spPr>
        <p:txBody>
          <a:bodyPr wrap="square" lIns="0" tIns="0" rIns="0" bIns="0" anchor="t">
            <a:spAutoFit/>
          </a:bodyPr>
          <a:lstStyle/>
          <a:p>
            <a:r>
              <a:rPr lang="en-US" sz="900" b="1" dirty="0">
                <a:latin typeface="Arial"/>
                <a:ea typeface="MS PGothic"/>
              </a:rPr>
              <a:t>1. </a:t>
            </a:r>
            <a:r>
              <a:rPr lang="en-US" sz="900" dirty="0">
                <a:latin typeface="Arial"/>
                <a:ea typeface="MS PGothic"/>
              </a:rPr>
              <a:t>When appropriate and available. </a:t>
            </a:r>
            <a:r>
              <a:rPr lang="en-US" sz="900" b="1" dirty="0">
                <a:latin typeface="Arial"/>
                <a:ea typeface="MS PGothic"/>
              </a:rPr>
              <a:t>2.</a:t>
            </a:r>
            <a:r>
              <a:rPr lang="en-US" sz="900" dirty="0">
                <a:latin typeface="Arial"/>
                <a:ea typeface="MS PGothic"/>
              </a:rPr>
              <a:t> Kaiser Permanente internal data, 2023.</a:t>
            </a:r>
          </a:p>
        </p:txBody>
      </p:sp>
      <p:pic>
        <p:nvPicPr>
          <p:cNvPr id="17" name="Picture 16" descr="A smartphone with a video call with a medical professional.">
            <a:extLst>
              <a:ext uri="{FF2B5EF4-FFF2-40B4-BE49-F238E27FC236}">
                <a16:creationId xmlns:a16="http://schemas.microsoft.com/office/drawing/2014/main" id="{C2A44930-2E7A-2E87-A972-035FDF6548E3}"/>
              </a:ext>
              <a:ext uri="{C183D7F6-B498-43B3-948B-1728B52AA6E4}">
                <adec:decorative xmlns:adec="http://schemas.microsoft.com/office/drawing/2017/decorative" val="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533820" y="434829"/>
            <a:ext cx="4127520" cy="4307288"/>
          </a:xfrm>
          <a:prstGeom prst="rect">
            <a:avLst/>
          </a:prstGeom>
        </p:spPr>
      </p:pic>
      <p:sp>
        <p:nvSpPr>
          <p:cNvPr id="13" name="TextBox 12">
            <a:extLst>
              <a:ext uri="{FF2B5EF4-FFF2-40B4-BE49-F238E27FC236}">
                <a16:creationId xmlns:a16="http://schemas.microsoft.com/office/drawing/2014/main" id="{EC3BB1CA-0DA8-A4EE-DC9D-FFF72B8F0799}"/>
              </a:ext>
            </a:extLst>
          </p:cNvPr>
          <p:cNvSpPr txBox="1"/>
          <p:nvPr/>
        </p:nvSpPr>
        <p:spPr>
          <a:xfrm>
            <a:off x="8884678" y="4852330"/>
            <a:ext cx="3054647" cy="738664"/>
          </a:xfrm>
          <a:prstGeom prst="rect">
            <a:avLst/>
          </a:prstGeom>
          <a:noFill/>
        </p:spPr>
        <p:txBody>
          <a:bodyPr wrap="square" lIns="91440" tIns="45720" rIns="91440" bIns="45720" anchor="t">
            <a:spAutoFit/>
          </a:bodyPr>
          <a:lstStyle/>
          <a:p>
            <a:r>
              <a:rPr lang="en-US" sz="1400" dirty="0">
                <a:solidFill>
                  <a:schemeClr val="bg1"/>
                </a:solidFill>
                <a:latin typeface="Arial"/>
                <a:ea typeface="MS PGothic"/>
                <a:cs typeface="Arial"/>
              </a:rPr>
              <a:t>Over half </a:t>
            </a:r>
            <a:r>
              <a:rPr lang="en-US" sz="1400" dirty="0">
                <a:solidFill>
                  <a:schemeClr val="bg1"/>
                </a:solidFill>
                <a:effectLst/>
                <a:latin typeface="Arial"/>
                <a:ea typeface="MS PGothic"/>
                <a:cs typeface="Arial"/>
              </a:rPr>
              <a:t>of </a:t>
            </a:r>
            <a:r>
              <a:rPr lang="en-US" sz="1400" dirty="0">
                <a:solidFill>
                  <a:schemeClr val="bg1"/>
                </a:solidFill>
                <a:latin typeface="Arial"/>
                <a:ea typeface="MS PGothic"/>
                <a:cs typeface="Arial"/>
              </a:rPr>
              <a:t>members</a:t>
            </a:r>
          </a:p>
          <a:p>
            <a:r>
              <a:rPr lang="en-US" sz="1400" b="1" dirty="0">
                <a:solidFill>
                  <a:schemeClr val="bg1"/>
                </a:solidFill>
                <a:latin typeface="Arial"/>
                <a:ea typeface="MS PGothic"/>
                <a:cs typeface="Arial"/>
              </a:rPr>
              <a:t>avoided a trip to the ER</a:t>
            </a:r>
          </a:p>
          <a:p>
            <a:r>
              <a:rPr lang="en-US" sz="1400" dirty="0">
                <a:solidFill>
                  <a:schemeClr val="bg1"/>
                </a:solidFill>
                <a:latin typeface="Arial"/>
                <a:ea typeface="MS PGothic"/>
                <a:cs typeface="Arial"/>
              </a:rPr>
              <a:t>or urgent care with a video visit.</a:t>
            </a:r>
            <a:r>
              <a:rPr lang="en-US" sz="1400" baseline="30000" dirty="0">
                <a:solidFill>
                  <a:schemeClr val="bg1"/>
                </a:solidFill>
                <a:latin typeface="Arial"/>
                <a:ea typeface="MS PGothic"/>
                <a:cs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advTm="46657"/>
    </mc:Choice>
    <mc:Fallback xmlns="">
      <p:transition spd="slow" advTm="4665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CFB6512-F83B-16DD-B562-AC4169E63DFB}"/>
              </a:ext>
              <a:ext uri="{C183D7F6-B498-43B3-948B-1728B52AA6E4}">
                <adec:decorative xmlns:adec="http://schemas.microsoft.com/office/drawing/2017/decorative" val="1"/>
              </a:ext>
            </a:extLst>
          </p:cNvPr>
          <p:cNvGrpSpPr/>
          <p:nvPr/>
        </p:nvGrpSpPr>
        <p:grpSpPr>
          <a:xfrm>
            <a:off x="112889" y="0"/>
            <a:ext cx="12121614" cy="6858000"/>
            <a:chOff x="112889" y="0"/>
            <a:chExt cx="12121614" cy="6858000"/>
          </a:xfrm>
        </p:grpSpPr>
        <p:pic>
          <p:nvPicPr>
            <p:cNvPr id="22" name="Picture 21">
              <a:extLst>
                <a:ext uri="{FF2B5EF4-FFF2-40B4-BE49-F238E27FC236}">
                  <a16:creationId xmlns:a16="http://schemas.microsoft.com/office/drawing/2014/main" id="{23A4C508-BC01-4736-9597-8FF8DC428C6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7184" y="3091557"/>
              <a:ext cx="1099739" cy="1099739"/>
            </a:xfrm>
            <a:prstGeom prst="rect">
              <a:avLst/>
            </a:prstGeom>
          </p:spPr>
        </p:pic>
        <p:sp>
          <p:nvSpPr>
            <p:cNvPr id="2" name="Rectangle 18">
              <a:extLst>
                <a:ext uri="{FF2B5EF4-FFF2-40B4-BE49-F238E27FC236}">
                  <a16:creationId xmlns:a16="http://schemas.microsoft.com/office/drawing/2014/main" id="{1722FFEE-AC61-6166-9167-9D1C7CE19AD1}"/>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7" name="Slide Number Placeholder 6">
              <a:extLst>
                <a:ext uri="{FF2B5EF4-FFF2-40B4-BE49-F238E27FC236}">
                  <a16:creationId xmlns:a16="http://schemas.microsoft.com/office/drawing/2014/main" id="{09C843DE-42E0-92D7-63B3-6F792025FA55}"/>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5</a:t>
              </a:fld>
              <a:endParaRPr lang="en-US" sz="890" dirty="0">
                <a:solidFill>
                  <a:schemeClr val="tx1"/>
                </a:solidFill>
              </a:endParaRPr>
            </a:p>
          </p:txBody>
        </p:sp>
        <p:pic>
          <p:nvPicPr>
            <p:cNvPr id="15" name="Picture 14">
              <a:extLst>
                <a:ext uri="{FF2B5EF4-FFF2-40B4-BE49-F238E27FC236}">
                  <a16:creationId xmlns:a16="http://schemas.microsoft.com/office/drawing/2014/main" id="{F1A1E1CB-F640-0EB0-47D6-94364F103C0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88841" y="6234716"/>
              <a:ext cx="2203161" cy="250993"/>
            </a:xfrm>
            <a:prstGeom prst="rect">
              <a:avLst/>
            </a:prstGeom>
          </p:spPr>
        </p:pic>
        <p:pic>
          <p:nvPicPr>
            <p:cNvPr id="14" name="Picture 13">
              <a:extLst>
                <a:ext uri="{FF2B5EF4-FFF2-40B4-BE49-F238E27FC236}">
                  <a16:creationId xmlns:a16="http://schemas.microsoft.com/office/drawing/2014/main" id="{64F3E889-7DDA-DF4C-E24C-4833F49443B9}"/>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flipH="1">
              <a:off x="8431484" y="0"/>
              <a:ext cx="3803019" cy="6858000"/>
            </a:xfrm>
            <a:prstGeom prst="rect">
              <a:avLst/>
            </a:prstGeom>
          </p:spPr>
        </p:pic>
      </p:grpSp>
      <p:sp>
        <p:nvSpPr>
          <p:cNvPr id="4" name="Title 3">
            <a:extLst>
              <a:ext uri="{FF2B5EF4-FFF2-40B4-BE49-F238E27FC236}">
                <a16:creationId xmlns:a16="http://schemas.microsoft.com/office/drawing/2014/main" id="{D4E37606-2E2C-F33A-8C05-A6CC0B2EB068}"/>
              </a:ext>
            </a:extLst>
          </p:cNvPr>
          <p:cNvSpPr>
            <a:spLocks noGrp="1"/>
          </p:cNvSpPr>
          <p:nvPr>
            <p:ph type="title" idx="4294967295"/>
          </p:nvPr>
        </p:nvSpPr>
        <p:spPr>
          <a:xfrm>
            <a:off x="732704" y="812615"/>
            <a:ext cx="10515600" cy="1325563"/>
          </a:xfrm>
          <a:prstGeom prst="rect">
            <a:avLst/>
          </a:prstGeom>
        </p:spPr>
        <p:txBody>
          <a:bodyPr/>
          <a:lstStyle/>
          <a:p>
            <a:pPr rtl="0" eaLnBrk="1" fontAlgn="base" hangingPunct="1"/>
            <a:r>
              <a:rPr lang="en-US" sz="3200" b="1" kern="1200" dirty="0">
                <a:solidFill>
                  <a:srgbClr val="0078B3"/>
                </a:solidFill>
                <a:effectLst/>
                <a:latin typeface="Arial" panose="020B0604020202020204" pitchFamily="34" charset="0"/>
                <a:cs typeface="Arial" panose="020B0604020202020204" pitchFamily="34" charset="0"/>
              </a:rPr>
              <a:t>Convenient</a:t>
            </a:r>
            <a:r>
              <a:rPr lang="en-US" sz="3200" kern="1200" dirty="0">
                <a:solidFill>
                  <a:srgbClr val="0078B3"/>
                </a:solidFill>
                <a:effectLst/>
                <a:latin typeface="Arial" panose="020B0604020202020204" pitchFamily="34" charset="0"/>
                <a:cs typeface="Arial" panose="020B0604020202020204" pitchFamily="34" charset="0"/>
              </a:rPr>
              <a:t> prescription refills</a:t>
            </a:r>
            <a:endParaRPr lang="en-US" dirty="0">
              <a:solidFill>
                <a:srgbClr val="0078B3"/>
              </a:solidFill>
              <a:effectLst/>
            </a:endParaRPr>
          </a:p>
        </p:txBody>
      </p:sp>
      <p:sp>
        <p:nvSpPr>
          <p:cNvPr id="3" name="TextBox 2">
            <a:extLst>
              <a:ext uri="{FF2B5EF4-FFF2-40B4-BE49-F238E27FC236}">
                <a16:creationId xmlns:a16="http://schemas.microsoft.com/office/drawing/2014/main" id="{F61D5668-3E6B-BD34-79FA-3B125D9417B0}"/>
              </a:ext>
            </a:extLst>
          </p:cNvPr>
          <p:cNvSpPr txBox="1"/>
          <p:nvPr/>
        </p:nvSpPr>
        <p:spPr>
          <a:xfrm>
            <a:off x="739514" y="1546611"/>
            <a:ext cx="6284861" cy="1246495"/>
          </a:xfrm>
          <a:prstGeom prst="rect">
            <a:avLst/>
          </a:prstGeom>
          <a:noFill/>
        </p:spPr>
        <p:txBody>
          <a:bodyPr wrap="square" lIns="91440" tIns="45720" rIns="91440" bIns="45720" rtlCol="0" anchor="t">
            <a:spAutoFit/>
          </a:bodyPr>
          <a:lstStyle/>
          <a:p>
            <a:pPr>
              <a:spcAft>
                <a:spcPts val="1800"/>
              </a:spcAft>
            </a:pPr>
            <a:r>
              <a:rPr lang="en-US" sz="1600" b="1" dirty="0">
                <a:latin typeface="Arial"/>
                <a:ea typeface="MS PGothic"/>
                <a:cs typeface="Arial"/>
              </a:rPr>
              <a:t>Order prescription refills online, on the Kaiser Permanente app, in person, over the phone, or by mail order.</a:t>
            </a:r>
          </a:p>
          <a:p>
            <a:r>
              <a:rPr lang="en-US" sz="1400" b="0" i="0" dirty="0">
                <a:effectLst/>
                <a:latin typeface="Arial"/>
                <a:ea typeface="MS PGothic"/>
                <a:cs typeface="Arial"/>
              </a:rPr>
              <a:t>You can get refill reminders or alerts when new prescriptions are available to order.</a:t>
            </a:r>
            <a:r>
              <a:rPr lang="en-US" sz="1400" dirty="0">
                <a:latin typeface="Arial"/>
                <a:ea typeface="MS PGothic"/>
                <a:cs typeface="Arial"/>
              </a:rPr>
              <a:t> Track your order online and get delivery updates by text or email.</a:t>
            </a:r>
            <a:endParaRPr lang="en-US" sz="14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238B952-69EA-4CEA-9264-4B9B3C4C4823}"/>
              </a:ext>
            </a:extLst>
          </p:cNvPr>
          <p:cNvSpPr txBox="1"/>
          <p:nvPr/>
        </p:nvSpPr>
        <p:spPr>
          <a:xfrm>
            <a:off x="2023013" y="2938160"/>
            <a:ext cx="5785014" cy="1651734"/>
          </a:xfrm>
          <a:prstGeom prst="rect">
            <a:avLst/>
          </a:prstGeom>
          <a:noFill/>
        </p:spPr>
        <p:txBody>
          <a:bodyPr wrap="square" lIns="0" tIns="0" rIns="0" bIns="0">
            <a:spAutoFit/>
          </a:bodyPr>
          <a:lstStyle/>
          <a:p>
            <a:pPr defTabSz="899522" eaLnBrk="1" hangingPunct="1">
              <a:spcAft>
                <a:spcPts val="1000"/>
              </a:spcAft>
              <a:buClr>
                <a:srgbClr val="0070C0"/>
              </a:buClr>
              <a:defRPr/>
            </a:pPr>
            <a:r>
              <a:rPr lang="en-US" b="1" dirty="0">
                <a:solidFill>
                  <a:srgbClr val="0078B3"/>
                </a:solidFill>
              </a:rPr>
              <a:t>Mail-order pharmacy</a:t>
            </a:r>
          </a:p>
          <a:p>
            <a:pPr marL="173736" indent="-173736" defTabSz="899522" eaLnBrk="1" hangingPunct="1">
              <a:spcAft>
                <a:spcPts val="1000"/>
              </a:spcAft>
              <a:buClr>
                <a:srgbClr val="0070C0"/>
              </a:buClr>
              <a:buFont typeface="Arial" panose="020B0604020202020204" pitchFamily="34" charset="0"/>
              <a:buChar char="•"/>
              <a:defRPr/>
            </a:pPr>
            <a:r>
              <a:rPr lang="en-US" sz="1400" dirty="0"/>
              <a:t>Easy refills online, in person, or over the phone</a:t>
            </a:r>
          </a:p>
          <a:p>
            <a:pPr marL="173736" indent="-173736" defTabSz="899522" eaLnBrk="1" hangingPunct="1">
              <a:spcAft>
                <a:spcPts val="1000"/>
              </a:spcAft>
              <a:buClr>
                <a:srgbClr val="0070C0"/>
              </a:buClr>
              <a:buFont typeface="Arial" panose="020B0604020202020204" pitchFamily="34" charset="0"/>
              <a:buChar char="•"/>
              <a:defRPr/>
            </a:pPr>
            <a:r>
              <a:rPr lang="en-US" sz="1400" dirty="0"/>
              <a:t>Same-day pickup</a:t>
            </a:r>
          </a:p>
          <a:p>
            <a:pPr marL="173736" indent="-173736" defTabSz="899522" eaLnBrk="1" hangingPunct="1">
              <a:spcAft>
                <a:spcPts val="1000"/>
              </a:spcAft>
              <a:buClr>
                <a:srgbClr val="0070C0"/>
              </a:buClr>
              <a:buFont typeface="Arial" panose="020B0604020202020204" pitchFamily="34" charset="0"/>
              <a:buChar char="•"/>
              <a:defRPr/>
            </a:pPr>
            <a:r>
              <a:rPr lang="en-US" sz="1400" dirty="0"/>
              <a:t>Most prescriptions delivered to your front door</a:t>
            </a:r>
            <a:r>
              <a:rPr lang="en-US" sz="1400" baseline="30000" dirty="0"/>
              <a:t>1</a:t>
            </a:r>
            <a:endParaRPr lang="en-US" sz="1400" dirty="0"/>
          </a:p>
          <a:p>
            <a:pPr marL="173736" indent="-173736" defTabSz="899522" eaLnBrk="1" hangingPunct="1">
              <a:spcAft>
                <a:spcPts val="1000"/>
              </a:spcAft>
              <a:buClr>
                <a:srgbClr val="0070C0"/>
              </a:buClr>
              <a:buFont typeface="Arial" panose="020B0604020202020204" pitchFamily="34" charset="0"/>
              <a:buChar char="•"/>
              <a:defRPr/>
            </a:pPr>
            <a:r>
              <a:rPr lang="en-US" sz="1400" dirty="0"/>
              <a:t>Same-day or next-day home delivery available for an additional fee</a:t>
            </a:r>
            <a:r>
              <a:rPr lang="en-US" sz="1400" baseline="30000" dirty="0"/>
              <a:t>2</a:t>
            </a:r>
          </a:p>
        </p:txBody>
      </p:sp>
      <p:sp>
        <p:nvSpPr>
          <p:cNvPr id="29" name="TextBox 28"/>
          <p:cNvSpPr txBox="1"/>
          <p:nvPr/>
        </p:nvSpPr>
        <p:spPr>
          <a:xfrm>
            <a:off x="852539" y="5411878"/>
            <a:ext cx="6955488" cy="830997"/>
          </a:xfrm>
          <a:prstGeom prst="rect">
            <a:avLst/>
          </a:prstGeom>
          <a:noFill/>
        </p:spPr>
        <p:txBody>
          <a:bodyPr wrap="square" lIns="0" tIns="0" rIns="0" bIns="0" anchor="t">
            <a:spAutoFit/>
          </a:bodyPr>
          <a:lstStyle/>
          <a:p>
            <a:r>
              <a:rPr lang="en-US" sz="900" b="1" dirty="0">
                <a:latin typeface="Arial"/>
                <a:ea typeface="MS PGothic"/>
              </a:rPr>
              <a:t>1.</a:t>
            </a:r>
            <a:r>
              <a:rPr lang="en-US" sz="900" dirty="0">
                <a:latin typeface="Arial"/>
                <a:ea typeface="MS PGothic"/>
              </a:rPr>
              <a:t> Not all prescriptions can be mailed, restrictions may apply. Please check with your local pharmacy. </a:t>
            </a:r>
            <a:r>
              <a:rPr lang="en-US" sz="900" b="1" dirty="0">
                <a:latin typeface="Arial"/>
                <a:ea typeface="MS PGothic"/>
              </a:rPr>
              <a:t>2. </a:t>
            </a:r>
            <a:r>
              <a:rPr lang="en-US" sz="900" dirty="0">
                <a:latin typeface="Arial"/>
                <a:ea typeface="MS PGothic"/>
              </a:rPr>
              <a:t>Same-day and next-day prescription delivery services may be available for an additional fee. These services aren’t covered under your health plan benefits and may be limited to specific prescription drugs, pharmacies, and areas. Order cutoff times and delivery days may vary by pharmacy location. Kaiser Permanente isn’t responsible for delivery delays by mail carriers. Kaiser Permanente may discontinue same-day and next-day prescription delivery services at any time without notice and other restrictions may apply. Medi-Cal and Medicaid beneficiaries should ask their pharmacy for more information about prescription delivery.</a:t>
            </a:r>
          </a:p>
        </p:txBody>
      </p:sp>
    </p:spTree>
    <p:extLst>
      <p:ext uri="{BB962C8B-B14F-4D97-AF65-F5344CB8AC3E}">
        <p14:creationId xmlns:p14="http://schemas.microsoft.com/office/powerpoint/2010/main" val="218331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849F8AE-56AA-E6E5-6378-1A7E195119AA}"/>
              </a:ext>
              <a:ext uri="{C183D7F6-B498-43B3-948B-1728B52AA6E4}">
                <adec:decorative xmlns:adec="http://schemas.microsoft.com/office/drawing/2017/decorative" val="1"/>
              </a:ext>
            </a:extLst>
          </p:cNvPr>
          <p:cNvGrpSpPr/>
          <p:nvPr/>
        </p:nvGrpSpPr>
        <p:grpSpPr>
          <a:xfrm>
            <a:off x="2097" y="-18923"/>
            <a:ext cx="5736743" cy="6808035"/>
            <a:chOff x="2097" y="-18923"/>
            <a:chExt cx="5736743" cy="6808035"/>
          </a:xfrm>
        </p:grpSpPr>
        <p:pic>
          <p:nvPicPr>
            <p:cNvPr id="13" name="Graphic 12">
              <a:extLst>
                <a:ext uri="{FF2B5EF4-FFF2-40B4-BE49-F238E27FC236}">
                  <a16:creationId xmlns:a16="http://schemas.microsoft.com/office/drawing/2014/main" id="{BB0FE612-E985-EEEC-38ED-8C64C367C4C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92881" y="3351542"/>
              <a:ext cx="571500" cy="571500"/>
            </a:xfrm>
            <a:prstGeom prst="rect">
              <a:avLst/>
            </a:prstGeom>
          </p:spPr>
        </p:pic>
        <p:sp>
          <p:nvSpPr>
            <p:cNvPr id="2" name="Rectangle 18">
              <a:extLst>
                <a:ext uri="{FF2B5EF4-FFF2-40B4-BE49-F238E27FC236}">
                  <a16:creationId xmlns:a16="http://schemas.microsoft.com/office/drawing/2014/main" id="{194699D6-0CCD-9C2D-A693-06E0B1DF868D}"/>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8" name="Slide Number Placeholder 6">
              <a:extLst>
                <a:ext uri="{FF2B5EF4-FFF2-40B4-BE49-F238E27FC236}">
                  <a16:creationId xmlns:a16="http://schemas.microsoft.com/office/drawing/2014/main" id="{5E07252E-139B-452F-B115-6FF8CC7C79F9}"/>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6</a:t>
              </a:fld>
              <a:endParaRPr lang="en-US" sz="890" dirty="0">
                <a:solidFill>
                  <a:schemeClr val="tx1"/>
                </a:solidFill>
              </a:endParaRPr>
            </a:p>
          </p:txBody>
        </p:sp>
        <p:pic>
          <p:nvPicPr>
            <p:cNvPr id="4" name="Graphic 3">
              <a:extLst>
                <a:ext uri="{FF2B5EF4-FFF2-40B4-BE49-F238E27FC236}">
                  <a16:creationId xmlns:a16="http://schemas.microsoft.com/office/drawing/2014/main" id="{9943D82E-7E27-1244-7967-0FC08776F76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92881" y="2675811"/>
              <a:ext cx="571500" cy="571500"/>
            </a:xfrm>
            <a:prstGeom prst="rect">
              <a:avLst/>
            </a:prstGeom>
          </p:spPr>
        </p:pic>
        <p:pic>
          <p:nvPicPr>
            <p:cNvPr id="9" name="Picture 8">
              <a:extLst>
                <a:ext uri="{FF2B5EF4-FFF2-40B4-BE49-F238E27FC236}">
                  <a16:creationId xmlns:a16="http://schemas.microsoft.com/office/drawing/2014/main" id="{969720F2-9E72-B9D3-7238-DF2245AEAA39}"/>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flipH="1">
              <a:off x="2097" y="-18923"/>
              <a:ext cx="3849671" cy="6533463"/>
            </a:xfrm>
            <a:prstGeom prst="rect">
              <a:avLst/>
            </a:prstGeom>
          </p:spPr>
        </p:pic>
      </p:grpSp>
      <p:sp>
        <p:nvSpPr>
          <p:cNvPr id="6" name="Title 5">
            <a:extLst>
              <a:ext uri="{FF2B5EF4-FFF2-40B4-BE49-F238E27FC236}">
                <a16:creationId xmlns:a16="http://schemas.microsoft.com/office/drawing/2014/main" id="{60B96E17-0693-CF1A-FBDF-63C72ACB84F5}"/>
              </a:ext>
            </a:extLst>
          </p:cNvPr>
          <p:cNvSpPr>
            <a:spLocks noGrp="1"/>
          </p:cNvSpPr>
          <p:nvPr>
            <p:ph type="title" idx="4294967295"/>
          </p:nvPr>
        </p:nvSpPr>
        <p:spPr>
          <a:xfrm>
            <a:off x="4531921" y="742192"/>
            <a:ext cx="6362700" cy="662015"/>
          </a:xfrm>
          <a:prstGeom prst="rect">
            <a:avLst/>
          </a:prstGeom>
        </p:spPr>
        <p:txBody>
          <a:bodyPr/>
          <a:lstStyle/>
          <a:p>
            <a:pPr rtl="0" eaLnBrk="1" fontAlgn="base" hangingPunct="1"/>
            <a:r>
              <a:rPr lang="en-US" sz="3200" b="1" kern="1200" dirty="0">
                <a:solidFill>
                  <a:srgbClr val="0078B3"/>
                </a:solidFill>
                <a:effectLst/>
                <a:latin typeface="Arial" panose="020B0604020202020204" pitchFamily="34" charset="0"/>
                <a:cs typeface="Arial" panose="020B0604020202020204" pitchFamily="34" charset="0"/>
              </a:rPr>
              <a:t>Convenient</a:t>
            </a:r>
            <a:r>
              <a:rPr lang="en-US" sz="3200" kern="1200" dirty="0">
                <a:solidFill>
                  <a:srgbClr val="0078B3"/>
                </a:solidFill>
                <a:effectLst/>
                <a:latin typeface="Arial" panose="020B0604020202020204" pitchFamily="34" charset="0"/>
                <a:cs typeface="Arial" panose="020B0604020202020204" pitchFamily="34" charset="0"/>
              </a:rPr>
              <a:t> care while traveling</a:t>
            </a:r>
            <a:endParaRPr lang="en-US" dirty="0">
              <a:solidFill>
                <a:srgbClr val="0078B3"/>
              </a:solidFill>
              <a:effectLst/>
            </a:endParaRPr>
          </a:p>
        </p:txBody>
      </p:sp>
      <p:sp>
        <p:nvSpPr>
          <p:cNvPr id="87051" name="TextBox 2"/>
          <p:cNvSpPr txBox="1">
            <a:spLocks noChangeArrowheads="1"/>
          </p:cNvSpPr>
          <p:nvPr/>
        </p:nvSpPr>
        <p:spPr bwMode="auto">
          <a:xfrm>
            <a:off x="4623583" y="1522305"/>
            <a:ext cx="5735516"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spcAft>
                <a:spcPts val="1800"/>
              </a:spcAft>
              <a:buClr>
                <a:srgbClr val="0170C0"/>
              </a:buClr>
              <a:buSzPct val="100000"/>
            </a:pPr>
            <a:r>
              <a:rPr lang="en-US" sz="1600" b="1" dirty="0">
                <a:latin typeface="Gotham Bold" pitchFamily="2" charset="0"/>
                <a:ea typeface="MS PGothic"/>
              </a:rPr>
              <a:t>Planning a trip? Have a child going away to college? Before you leave, we’ll help you get vaccinated, refill prescriptions, and stay on top of your health while you’re away.</a:t>
            </a:r>
          </a:p>
        </p:txBody>
      </p:sp>
      <p:sp>
        <p:nvSpPr>
          <p:cNvPr id="7" name="TextBox 2">
            <a:extLst>
              <a:ext uri="{FF2B5EF4-FFF2-40B4-BE49-F238E27FC236}">
                <a16:creationId xmlns:a16="http://schemas.microsoft.com/office/drawing/2014/main" id="{ED44C403-A0C2-8272-5B9A-0EE40E74FC85}"/>
              </a:ext>
            </a:extLst>
          </p:cNvPr>
          <p:cNvSpPr txBox="1">
            <a:spLocks noChangeArrowheads="1"/>
          </p:cNvSpPr>
          <p:nvPr/>
        </p:nvSpPr>
        <p:spPr bwMode="auto">
          <a:xfrm>
            <a:off x="5383293" y="2705484"/>
            <a:ext cx="5581781"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buClr>
                <a:srgbClr val="0170C0"/>
              </a:buClr>
              <a:buSzPct val="100000"/>
            </a:pPr>
            <a:r>
              <a:rPr lang="en-US" sz="1600" dirty="0">
                <a:latin typeface="+mj-lt"/>
                <a:ea typeface="MS PGothic"/>
              </a:rPr>
              <a:t>You’re covered for urgent and emergency care </a:t>
            </a:r>
            <a:br>
              <a:rPr lang="en-US" sz="1600" dirty="0">
                <a:latin typeface="+mj-lt"/>
              </a:rPr>
            </a:br>
            <a:r>
              <a:rPr lang="en-US" sz="1600" dirty="0">
                <a:latin typeface="+mj-lt"/>
                <a:ea typeface="MS PGothic"/>
              </a:rPr>
              <a:t>anywhere in the world.</a:t>
            </a:r>
          </a:p>
        </p:txBody>
      </p:sp>
      <p:sp>
        <p:nvSpPr>
          <p:cNvPr id="3" name="TextBox 2">
            <a:extLst>
              <a:ext uri="{FF2B5EF4-FFF2-40B4-BE49-F238E27FC236}">
                <a16:creationId xmlns:a16="http://schemas.microsoft.com/office/drawing/2014/main" id="{C2ED5999-6ED9-3DBE-93D2-3E2324B8A22A}"/>
              </a:ext>
            </a:extLst>
          </p:cNvPr>
          <p:cNvSpPr txBox="1">
            <a:spLocks noChangeArrowheads="1"/>
          </p:cNvSpPr>
          <p:nvPr/>
        </p:nvSpPr>
        <p:spPr bwMode="auto">
          <a:xfrm>
            <a:off x="5383293" y="3136992"/>
            <a:ext cx="5581781"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buClr>
                <a:srgbClr val="0170C0"/>
              </a:buClr>
              <a:buSzPct val="100000"/>
            </a:pPr>
            <a:endParaRPr lang="en-US" sz="1600" dirty="0">
              <a:latin typeface="+mj-lt"/>
            </a:endParaRPr>
          </a:p>
          <a:p>
            <a:pPr marL="0" indent="0">
              <a:spcAft>
                <a:spcPts val="1800"/>
              </a:spcAft>
              <a:buClr>
                <a:srgbClr val="0170C0"/>
              </a:buClr>
              <a:buSzPct val="100000"/>
            </a:pPr>
            <a:r>
              <a:rPr lang="en-US" sz="1600" dirty="0">
                <a:latin typeface="+mj-lt"/>
                <a:ea typeface="MS PGothic"/>
              </a:rPr>
              <a:t>You can always get 24/7 care by phone or online across the U.S.</a:t>
            </a:r>
            <a:r>
              <a:rPr lang="en-US" sz="1600" dirty="0">
                <a:latin typeface="Arial"/>
                <a:ea typeface="MS PGothic"/>
              </a:rPr>
              <a:t>*</a:t>
            </a:r>
            <a:endParaRPr lang="en-US" sz="1600" baseline="30000" dirty="0"/>
          </a:p>
        </p:txBody>
      </p:sp>
      <p:pic>
        <p:nvPicPr>
          <p:cNvPr id="14" name="Picture 13" descr="QR Code">
            <a:extLst>
              <a:ext uri="{FF2B5EF4-FFF2-40B4-BE49-F238E27FC236}">
                <a16:creationId xmlns:a16="http://schemas.microsoft.com/office/drawing/2014/main" id="{17C20FF6-7AD6-536E-E36A-39F52CAC1A7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556529" y="4146899"/>
            <a:ext cx="754952" cy="754952"/>
          </a:xfrm>
          <a:prstGeom prst="rect">
            <a:avLst/>
          </a:prstGeom>
        </p:spPr>
      </p:pic>
      <p:sp>
        <p:nvSpPr>
          <p:cNvPr id="12" name="TextBox 11">
            <a:extLst>
              <a:ext uri="{FF2B5EF4-FFF2-40B4-BE49-F238E27FC236}">
                <a16:creationId xmlns:a16="http://schemas.microsoft.com/office/drawing/2014/main" id="{5E289AD6-B7FD-46A2-3714-E89D80E2ACE0}"/>
              </a:ext>
            </a:extLst>
          </p:cNvPr>
          <p:cNvSpPr txBox="1">
            <a:spLocks noChangeArrowheads="1"/>
          </p:cNvSpPr>
          <p:nvPr/>
        </p:nvSpPr>
        <p:spPr bwMode="auto">
          <a:xfrm>
            <a:off x="5164381" y="4172255"/>
            <a:ext cx="5581781"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indent="0" defTabSz="899522" eaLnBrk="1" hangingPunct="1"/>
            <a:r>
              <a:rPr lang="en-US" sz="1600" dirty="0"/>
              <a:t>Learn more about getting </a:t>
            </a:r>
            <a:br>
              <a:rPr lang="en-US" sz="1600" dirty="0"/>
            </a:br>
            <a:r>
              <a:rPr lang="en-US" sz="1600" b="1" dirty="0">
                <a:solidFill>
                  <a:srgbClr val="0078B3"/>
                </a:solidFill>
                <a:hlinkClick r:id="rId9">
                  <a:extLst>
                    <a:ext uri="{A12FA001-AC4F-418D-AE19-62706E023703}">
                      <ahyp:hlinkClr xmlns:ahyp="http://schemas.microsoft.com/office/drawing/2018/hyperlinkcolor" val="tx"/>
                    </a:ext>
                  </a:extLst>
                </a:hlinkClick>
              </a:rPr>
              <a:t>care away from home</a:t>
            </a:r>
            <a:r>
              <a:rPr lang="en-US" sz="1600" dirty="0">
                <a:solidFill>
                  <a:srgbClr val="0078B3"/>
                </a:solidFill>
              </a:rPr>
              <a:t>.</a:t>
            </a:r>
            <a:endParaRPr lang="en-US" sz="1600" b="1" dirty="0">
              <a:solidFill>
                <a:srgbClr val="0078B3"/>
              </a:solidFill>
            </a:endParaRPr>
          </a:p>
        </p:txBody>
      </p:sp>
      <p:sp>
        <p:nvSpPr>
          <p:cNvPr id="5" name="TextBox 4">
            <a:extLst>
              <a:ext uri="{FF2B5EF4-FFF2-40B4-BE49-F238E27FC236}">
                <a16:creationId xmlns:a16="http://schemas.microsoft.com/office/drawing/2014/main" id="{C9F1B8B7-7398-9436-8B26-A8DF40A27163}"/>
              </a:ext>
            </a:extLst>
          </p:cNvPr>
          <p:cNvSpPr txBox="1"/>
          <p:nvPr/>
        </p:nvSpPr>
        <p:spPr>
          <a:xfrm>
            <a:off x="4349719" y="5838809"/>
            <a:ext cx="6996292" cy="276999"/>
          </a:xfrm>
          <a:prstGeom prst="rect">
            <a:avLst/>
          </a:prstGeom>
          <a:noFill/>
        </p:spPr>
        <p:txBody>
          <a:bodyPr wrap="square" lIns="0" tIns="0" rIns="0" bIns="0">
            <a:spAutoFit/>
          </a:bodyPr>
          <a:lstStyle/>
          <a:p>
            <a:r>
              <a:rPr lang="en-US" sz="900" b="1"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When appropriate and available. If you travel out of state, phone appointments and video visits may not be available in select states due to licensing laws. Laws differ by state.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DFDCE01-D247-3394-0851-3E3CB6DDE759}"/>
              </a:ext>
              <a:ext uri="{C183D7F6-B498-43B3-948B-1728B52AA6E4}">
                <adec:decorative xmlns:adec="http://schemas.microsoft.com/office/drawing/2017/decorative" val="1"/>
              </a:ext>
            </a:extLst>
          </p:cNvPr>
          <p:cNvGrpSpPr/>
          <p:nvPr/>
        </p:nvGrpSpPr>
        <p:grpSpPr>
          <a:xfrm>
            <a:off x="112889" y="0"/>
            <a:ext cx="12079111" cy="6886718"/>
            <a:chOff x="112889" y="0"/>
            <a:chExt cx="12079111" cy="6886718"/>
          </a:xfrm>
        </p:grpSpPr>
        <p:pic>
          <p:nvPicPr>
            <p:cNvPr id="14" name="Picture 13">
              <a:extLst>
                <a:ext uri="{FF2B5EF4-FFF2-40B4-BE49-F238E27FC236}">
                  <a16:creationId xmlns:a16="http://schemas.microsoft.com/office/drawing/2014/main" id="{4C7EC457-CAB6-FE98-C648-77455FE8CBB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8398566" y="0"/>
              <a:ext cx="3793434" cy="6886718"/>
            </a:xfrm>
            <a:prstGeom prst="rect">
              <a:avLst/>
            </a:prstGeom>
          </p:spPr>
        </p:pic>
        <p:sp>
          <p:nvSpPr>
            <p:cNvPr id="2" name="Rectangle 18">
              <a:extLst>
                <a:ext uri="{FF2B5EF4-FFF2-40B4-BE49-F238E27FC236}">
                  <a16:creationId xmlns:a16="http://schemas.microsoft.com/office/drawing/2014/main" id="{23F58A48-006A-0F4D-6DB1-5C35F58C1121}"/>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886">
                  <a:solidFill>
                    <a:schemeClr val="tx1"/>
                  </a:solidFill>
                </a:rPr>
                <a:t>| ©2025 Kaiser Foundation Health Plan, Inc.</a:t>
              </a:r>
            </a:p>
          </p:txBody>
        </p:sp>
        <p:sp>
          <p:nvSpPr>
            <p:cNvPr id="6" name="Slide Number Placeholder 6">
              <a:extLst>
                <a:ext uri="{FF2B5EF4-FFF2-40B4-BE49-F238E27FC236}">
                  <a16:creationId xmlns:a16="http://schemas.microsoft.com/office/drawing/2014/main" id="{EFBC1D87-6ED8-CC00-F35A-B3E77A1BAAD8}"/>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7</a:t>
              </a:fld>
              <a:endParaRPr lang="en-US" sz="890" dirty="0">
                <a:solidFill>
                  <a:schemeClr val="tx1"/>
                </a:solidFill>
              </a:endParaRPr>
            </a:p>
          </p:txBody>
        </p:sp>
        <p:pic>
          <p:nvPicPr>
            <p:cNvPr id="12" name="Picture 11">
              <a:extLst>
                <a:ext uri="{FF2B5EF4-FFF2-40B4-BE49-F238E27FC236}">
                  <a16:creationId xmlns:a16="http://schemas.microsoft.com/office/drawing/2014/main" id="{C5DBDDC3-F04D-0E2B-3E61-20E537F6C1F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88841" y="6234716"/>
              <a:ext cx="2203161" cy="250993"/>
            </a:xfrm>
            <a:prstGeom prst="rect">
              <a:avLst/>
            </a:prstGeom>
          </p:spPr>
        </p:pic>
      </p:grpSp>
      <p:sp>
        <p:nvSpPr>
          <p:cNvPr id="3" name="Title 2">
            <a:extLst>
              <a:ext uri="{FF2B5EF4-FFF2-40B4-BE49-F238E27FC236}">
                <a16:creationId xmlns:a16="http://schemas.microsoft.com/office/drawing/2014/main" id="{D257B3C1-7844-41C2-9BE5-E14940AA2933}"/>
              </a:ext>
            </a:extLst>
          </p:cNvPr>
          <p:cNvSpPr>
            <a:spLocks noGrp="1"/>
          </p:cNvSpPr>
          <p:nvPr>
            <p:ph type="title" idx="4294967295"/>
          </p:nvPr>
        </p:nvSpPr>
        <p:spPr>
          <a:xfrm>
            <a:off x="713366" y="792822"/>
            <a:ext cx="6410411" cy="584775"/>
          </a:xfrm>
          <a:prstGeom prst="rect">
            <a:avLst/>
          </a:prstGeom>
        </p:spPr>
        <p:txBody>
          <a:bodyPr wrap="square">
            <a:spAutoFit/>
          </a:bodyPr>
          <a:lstStyle/>
          <a:p>
            <a:pPr rtl="0" eaLnBrk="1" fontAlgn="base" hangingPunct="1"/>
            <a:r>
              <a:rPr lang="en-US" sz="3200" b="1" kern="1200" dirty="0">
                <a:solidFill>
                  <a:srgbClr val="0078B3"/>
                </a:solidFill>
                <a:effectLst/>
                <a:latin typeface="Arial" panose="020B0604020202020204" pitchFamily="34" charset="0"/>
                <a:ea typeface="MS PGothic" panose="020B0600070205080204" pitchFamily="34" charset="-128"/>
                <a:cs typeface="MS PGothic" panose="020B0600070205080204" pitchFamily="34" charset="-128"/>
              </a:rPr>
              <a:t>Resources</a:t>
            </a:r>
            <a:r>
              <a:rPr lang="en-US" sz="3200" kern="1200" dirty="0">
                <a:solidFill>
                  <a:srgbClr val="0078B3"/>
                </a:solidFill>
                <a:effectLst/>
                <a:latin typeface="Arial" panose="020B0604020202020204" pitchFamily="34" charset="0"/>
                <a:ea typeface="MS PGothic" panose="020B0600070205080204" pitchFamily="34" charset="-128"/>
                <a:cs typeface="MS PGothic" panose="020B0600070205080204" pitchFamily="34" charset="-128"/>
              </a:rPr>
              <a:t> for mental health</a:t>
            </a:r>
            <a:endParaRPr lang="en-US" dirty="0">
              <a:solidFill>
                <a:srgbClr val="0078B3"/>
              </a:solidFill>
              <a:effectLst/>
            </a:endParaRPr>
          </a:p>
        </p:txBody>
      </p:sp>
      <p:sp>
        <p:nvSpPr>
          <p:cNvPr id="9" name="TextBox 8">
            <a:extLst>
              <a:ext uri="{FF2B5EF4-FFF2-40B4-BE49-F238E27FC236}">
                <a16:creationId xmlns:a16="http://schemas.microsoft.com/office/drawing/2014/main" id="{00C24117-FE1A-48DE-90B7-2CAEF476F6F8}"/>
              </a:ext>
            </a:extLst>
          </p:cNvPr>
          <p:cNvSpPr txBox="1"/>
          <p:nvPr/>
        </p:nvSpPr>
        <p:spPr>
          <a:xfrm>
            <a:off x="729683" y="1419150"/>
            <a:ext cx="7422096" cy="1077218"/>
          </a:xfrm>
          <a:prstGeom prst="rect">
            <a:avLst/>
          </a:prstGeom>
          <a:noFill/>
        </p:spPr>
        <p:txBody>
          <a:bodyPr wrap="square" lIns="91440" tIns="45720" rIns="91440" bIns="45720" anchor="t">
            <a:spAutoFit/>
          </a:bodyPr>
          <a:lstStyle/>
          <a:p>
            <a:r>
              <a:rPr lang="en-US" sz="1600" b="1" dirty="0">
                <a:effectLst/>
                <a:latin typeface="Gotham Bold" pitchFamily="2" charset="0"/>
                <a:ea typeface="MS PGothic"/>
                <a:cs typeface="Arial"/>
              </a:rPr>
              <a:t>Members </a:t>
            </a:r>
            <a:r>
              <a:rPr lang="en-US" sz="1600" b="1" dirty="0">
                <a:latin typeface="Gotham Bold" pitchFamily="2" charset="0"/>
                <a:ea typeface="MS PGothic"/>
                <a:cs typeface="Arial"/>
              </a:rPr>
              <a:t>can get </a:t>
            </a:r>
            <a:r>
              <a:rPr lang="en-US" sz="1600" b="1" dirty="0">
                <a:effectLst/>
                <a:latin typeface="Gotham Bold" pitchFamily="2" charset="0"/>
                <a:ea typeface="MS PGothic"/>
                <a:cs typeface="Arial"/>
              </a:rPr>
              <a:t>help </a:t>
            </a:r>
            <a:r>
              <a:rPr lang="en-US" sz="1600" b="1" dirty="0">
                <a:latin typeface="Gotham Bold" pitchFamily="2" charset="0"/>
                <a:ea typeface="MS PGothic"/>
                <a:cs typeface="Arial"/>
              </a:rPr>
              <a:t>with depression, anxiety, addiction, </a:t>
            </a:r>
            <a:r>
              <a:rPr lang="en-US" sz="1600" b="1" dirty="0">
                <a:effectLst/>
                <a:latin typeface="Gotham Bold" pitchFamily="2" charset="0"/>
                <a:ea typeface="MS PGothic"/>
                <a:cs typeface="Arial"/>
              </a:rPr>
              <a:t>and </a:t>
            </a:r>
            <a:r>
              <a:rPr lang="en-US" sz="1600" b="1" dirty="0">
                <a:latin typeface="Gotham Bold" pitchFamily="2" charset="0"/>
                <a:ea typeface="MS PGothic"/>
                <a:cs typeface="Arial"/>
              </a:rPr>
              <a:t>mental or </a:t>
            </a:r>
            <a:r>
              <a:rPr lang="en-US" sz="1600" b="1" dirty="0">
                <a:effectLst/>
                <a:latin typeface="Gotham Bold" pitchFamily="2" charset="0"/>
                <a:ea typeface="MS PGothic"/>
                <a:cs typeface="Arial"/>
              </a:rPr>
              <a:t>emotional health</a:t>
            </a:r>
            <a:r>
              <a:rPr lang="en-US" sz="1600" b="1" dirty="0">
                <a:latin typeface="Gotham Bold" pitchFamily="2" charset="0"/>
                <a:ea typeface="MS PGothic"/>
                <a:cs typeface="Arial"/>
              </a:rPr>
              <a:t> — without a referral for mental health care within Kaiser Permanente. Share your concerns with anyone on your care team at any time, and they can connect you to the support you need.</a:t>
            </a:r>
            <a:endParaRPr lang="en-US" sz="1600" dirty="0"/>
          </a:p>
        </p:txBody>
      </p:sp>
      <p:sp>
        <p:nvSpPr>
          <p:cNvPr id="16" name="TextBox 2">
            <a:extLst>
              <a:ext uri="{FF2B5EF4-FFF2-40B4-BE49-F238E27FC236}">
                <a16:creationId xmlns:a16="http://schemas.microsoft.com/office/drawing/2014/main" id="{C2942C66-248F-4D75-A152-4839D9C5EC6D}"/>
              </a:ext>
            </a:extLst>
          </p:cNvPr>
          <p:cNvSpPr txBox="1">
            <a:spLocks noChangeArrowheads="1"/>
          </p:cNvSpPr>
          <p:nvPr/>
        </p:nvSpPr>
        <p:spPr bwMode="auto">
          <a:xfrm>
            <a:off x="820303" y="2637417"/>
            <a:ext cx="6940869" cy="1744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173355" indent="-173355" eaLnBrk="1" fontAlgn="auto" hangingPunct="1">
              <a:spcBef>
                <a:spcPts val="0"/>
              </a:spcBef>
              <a:spcAft>
                <a:spcPts val="1000"/>
              </a:spcAft>
              <a:buClr>
                <a:srgbClr val="0170C0"/>
              </a:buClr>
              <a:buFont typeface="Arial" panose="020B0604020202020204" pitchFamily="34" charset="0"/>
              <a:buChar char="•"/>
              <a:defRPr/>
            </a:pPr>
            <a:r>
              <a:rPr lang="en-US" sz="1600" dirty="0">
                <a:latin typeface="Arial"/>
                <a:ea typeface="MS PGothic"/>
              </a:rPr>
              <a:t>Individual or group therapy</a:t>
            </a:r>
          </a:p>
          <a:p>
            <a:pPr marL="173355" indent="-173355">
              <a:spcBef>
                <a:spcPts val="0"/>
              </a:spcBef>
              <a:spcAft>
                <a:spcPts val="1000"/>
              </a:spcAft>
              <a:buClr>
                <a:srgbClr val="0170C0"/>
              </a:buClr>
              <a:buFont typeface="Arial" panose="020B0604020202020204" pitchFamily="34" charset="0"/>
              <a:buChar char="•"/>
              <a:defRPr/>
            </a:pPr>
            <a:r>
              <a:rPr lang="en-US" sz="1600" dirty="0">
                <a:latin typeface="Arial"/>
                <a:ea typeface="MS PGothic"/>
                <a:cs typeface="Arial"/>
              </a:rPr>
              <a:t>Health classes</a:t>
            </a:r>
            <a:r>
              <a:rPr lang="en-US" sz="1600" baseline="30000" dirty="0">
                <a:latin typeface="Arial"/>
                <a:ea typeface="MS PGothic"/>
                <a:cs typeface="Arial"/>
              </a:rPr>
              <a:t>1</a:t>
            </a:r>
            <a:endParaRPr lang="en-US" sz="1600" baseline="30000" dirty="0">
              <a:latin typeface="Arial"/>
              <a:ea typeface="MS PGothic"/>
            </a:endParaRPr>
          </a:p>
          <a:p>
            <a:pPr marL="173355" indent="-173355">
              <a:spcBef>
                <a:spcPts val="0"/>
              </a:spcBef>
              <a:spcAft>
                <a:spcPts val="1000"/>
              </a:spcAft>
              <a:buClr>
                <a:srgbClr val="0170C0"/>
              </a:buClr>
              <a:buFont typeface="Arial" panose="020B0604020202020204" pitchFamily="34" charset="0"/>
              <a:buChar char="•"/>
              <a:defRPr/>
            </a:pPr>
            <a:r>
              <a:rPr lang="en-US" sz="1600" dirty="0">
                <a:latin typeface="Arial"/>
                <a:ea typeface="MS PGothic"/>
              </a:rPr>
              <a:t>Medication</a:t>
            </a:r>
          </a:p>
          <a:p>
            <a:pPr marL="173355" indent="-173355">
              <a:spcBef>
                <a:spcPts val="0"/>
              </a:spcBef>
              <a:spcAft>
                <a:spcPts val="1000"/>
              </a:spcAft>
              <a:buClr>
                <a:srgbClr val="0170C0"/>
              </a:buClr>
              <a:buFont typeface="Arial" panose="020B0604020202020204" pitchFamily="34" charset="0"/>
              <a:buChar char="•"/>
              <a:defRPr/>
            </a:pPr>
            <a:r>
              <a:rPr lang="en-US" sz="1600" dirty="0">
                <a:latin typeface="Arial"/>
                <a:ea typeface="MS PGothic"/>
              </a:rPr>
              <a:t>Online resources</a:t>
            </a:r>
          </a:p>
          <a:p>
            <a:pPr marL="173355" indent="-173355" eaLnBrk="1" fontAlgn="auto" hangingPunct="1">
              <a:spcBef>
                <a:spcPts val="0"/>
              </a:spcBef>
              <a:spcAft>
                <a:spcPts val="984"/>
              </a:spcAft>
              <a:buClr>
                <a:srgbClr val="0170C0"/>
              </a:buClr>
              <a:buFont typeface="Arial" panose="020B0604020202020204" pitchFamily="34" charset="0"/>
              <a:buChar char="•"/>
              <a:defRPr/>
            </a:pPr>
            <a:r>
              <a:rPr lang="en-US" sz="1600" dirty="0">
                <a:latin typeface="Arial"/>
                <a:ea typeface="MS PGothic"/>
              </a:rPr>
              <a:t>Apps for mental wellness and self-care</a:t>
            </a:r>
            <a:r>
              <a:rPr lang="en-US" sz="1600" baseline="30000" dirty="0">
                <a:latin typeface="Arial"/>
                <a:ea typeface="MS PGothic"/>
              </a:rPr>
              <a:t>2</a:t>
            </a:r>
          </a:p>
        </p:txBody>
      </p:sp>
      <p:sp>
        <p:nvSpPr>
          <p:cNvPr id="4" name="TextBox 3">
            <a:extLst>
              <a:ext uri="{FF2B5EF4-FFF2-40B4-BE49-F238E27FC236}">
                <a16:creationId xmlns:a16="http://schemas.microsoft.com/office/drawing/2014/main" id="{5C908ABF-5330-0237-4A59-07DF002CCA8B}"/>
              </a:ext>
            </a:extLst>
          </p:cNvPr>
          <p:cNvSpPr txBox="1"/>
          <p:nvPr/>
        </p:nvSpPr>
        <p:spPr>
          <a:xfrm>
            <a:off x="740260" y="4473419"/>
            <a:ext cx="6061296" cy="830997"/>
          </a:xfrm>
          <a:prstGeom prst="rect">
            <a:avLst/>
          </a:prstGeom>
          <a:noFill/>
        </p:spPr>
        <p:txBody>
          <a:bodyPr wrap="square" rtlCol="0">
            <a:spAutoFit/>
          </a:bodyPr>
          <a:lstStyle/>
          <a:p>
            <a:r>
              <a:rPr lang="en-US" sz="1600" dirty="0">
                <a:latin typeface="Arial"/>
                <a:ea typeface="MS PGothic"/>
                <a:cs typeface="Arial"/>
              </a:rPr>
              <a:t>Not sure where to start? Talk to your personal doctor about your concerns or call us to talk with our mental health team. </a:t>
            </a:r>
          </a:p>
          <a:p>
            <a:endParaRPr lang="en-US" sz="1600" dirty="0"/>
          </a:p>
        </p:txBody>
      </p:sp>
      <p:pic>
        <p:nvPicPr>
          <p:cNvPr id="10" name="Picture 9" descr="QR Code">
            <a:extLst>
              <a:ext uri="{FF2B5EF4-FFF2-40B4-BE49-F238E27FC236}">
                <a16:creationId xmlns:a16="http://schemas.microsoft.com/office/drawing/2014/main" id="{227BD254-80AA-B09A-6889-C35A114E91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7526" y="5174587"/>
            <a:ext cx="743522" cy="743522"/>
          </a:xfrm>
          <a:prstGeom prst="rect">
            <a:avLst/>
          </a:prstGeom>
        </p:spPr>
      </p:pic>
      <p:sp>
        <p:nvSpPr>
          <p:cNvPr id="38" name="TextBox 37">
            <a:extLst>
              <a:ext uri="{FF2B5EF4-FFF2-40B4-BE49-F238E27FC236}">
                <a16:creationId xmlns:a16="http://schemas.microsoft.com/office/drawing/2014/main" id="{F003F2EC-4CD9-4E01-A5E7-31A699031A2F}"/>
              </a:ext>
            </a:extLst>
          </p:cNvPr>
          <p:cNvSpPr txBox="1">
            <a:spLocks noChangeArrowheads="1"/>
          </p:cNvSpPr>
          <p:nvPr/>
        </p:nvSpPr>
        <p:spPr bwMode="auto">
          <a:xfrm>
            <a:off x="1643584" y="5163128"/>
            <a:ext cx="379343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45720" rIns="0" bIns="45720" anchor="t">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Aft>
                <a:spcPts val="0"/>
              </a:spcAft>
            </a:pPr>
            <a:r>
              <a:rPr lang="en-US" sz="1400" dirty="0">
                <a:latin typeface="Arial"/>
                <a:ea typeface="MS PGothic"/>
              </a:rPr>
              <a:t>Find </a:t>
            </a:r>
            <a:r>
              <a:rPr lang="en-US" sz="1400" b="1" dirty="0">
                <a:solidFill>
                  <a:srgbClr val="0078B3"/>
                </a:solidFill>
                <a:latin typeface="Arial"/>
                <a:ea typeface="MS PGothic"/>
                <a:hlinkClick r:id="rId6">
                  <a:extLst>
                    <a:ext uri="{A12FA001-AC4F-418D-AE19-62706E023703}">
                      <ahyp:hlinkClr xmlns:ahyp="http://schemas.microsoft.com/office/drawing/2018/hyperlinkcolor" val="tx"/>
                    </a:ext>
                  </a:extLst>
                </a:hlinkClick>
              </a:rPr>
              <a:t>mental health and wellness resources</a:t>
            </a:r>
            <a:r>
              <a:rPr lang="en-US" sz="1400" dirty="0">
                <a:solidFill>
                  <a:srgbClr val="0078B3"/>
                </a:solidFill>
                <a:latin typeface="Arial"/>
                <a:ea typeface="MS PGothic"/>
              </a:rPr>
              <a:t> </a:t>
            </a:r>
            <a:br>
              <a:rPr lang="en-US" sz="1400" dirty="0">
                <a:solidFill>
                  <a:srgbClr val="0078B3"/>
                </a:solidFill>
                <a:latin typeface="Arial"/>
                <a:ea typeface="MS PGothic"/>
              </a:rPr>
            </a:br>
            <a:r>
              <a:rPr lang="en-US" sz="1400" dirty="0">
                <a:latin typeface="Arial"/>
                <a:ea typeface="MS PGothic"/>
              </a:rPr>
              <a:t>that fit your life. </a:t>
            </a:r>
            <a:endParaRPr lang="en-US" sz="1400" dirty="0">
              <a:solidFill>
                <a:schemeClr val="tx1">
                  <a:lumMod val="65000"/>
                  <a:lumOff val="35000"/>
                </a:schemeClr>
              </a:solidFill>
              <a:latin typeface="Arial"/>
              <a:ea typeface="MS PGothic"/>
            </a:endParaRPr>
          </a:p>
        </p:txBody>
      </p:sp>
      <p:sp>
        <p:nvSpPr>
          <p:cNvPr id="5" name="TextBox 4">
            <a:extLst>
              <a:ext uri="{FF2B5EF4-FFF2-40B4-BE49-F238E27FC236}">
                <a16:creationId xmlns:a16="http://schemas.microsoft.com/office/drawing/2014/main" id="{EFF697D6-62CA-16FC-3505-BC0461F977D3}"/>
              </a:ext>
            </a:extLst>
          </p:cNvPr>
          <p:cNvSpPr txBox="1"/>
          <p:nvPr/>
        </p:nvSpPr>
        <p:spPr>
          <a:xfrm>
            <a:off x="826885" y="6016599"/>
            <a:ext cx="6996292" cy="415498"/>
          </a:xfrm>
          <a:prstGeom prst="rect">
            <a:avLst/>
          </a:prstGeom>
          <a:noFill/>
        </p:spPr>
        <p:txBody>
          <a:bodyPr wrap="square" lIns="0" tIns="0" rIns="0" bIns="0" anchor="t">
            <a:spAutoFit/>
          </a:bodyPr>
          <a:lstStyle/>
          <a:p>
            <a:r>
              <a:rPr lang="en-US" sz="900" b="1" dirty="0">
                <a:latin typeface="Arial"/>
                <a:ea typeface="MS PGothic"/>
                <a:cs typeface="Arial"/>
              </a:rPr>
              <a:t>1.</a:t>
            </a:r>
            <a:r>
              <a:rPr lang="en-US" sz="900" dirty="0">
                <a:latin typeface="Arial"/>
                <a:ea typeface="MS PGothic"/>
                <a:cs typeface="Arial"/>
              </a:rPr>
              <a:t> Some classes may require a fee. </a:t>
            </a:r>
            <a:r>
              <a:rPr lang="en-US" sz="900" b="1" dirty="0">
                <a:latin typeface="Arial"/>
                <a:ea typeface="MS PGothic"/>
                <a:cs typeface="Arial"/>
              </a:rPr>
              <a:t>2. </a:t>
            </a:r>
            <a:r>
              <a:rPr lang="en-US" sz="900" dirty="0">
                <a:latin typeface="Arial"/>
                <a:ea typeface="MS PGothic"/>
                <a:cs typeface="Arial"/>
              </a:rPr>
              <a:t>The apps and services described above are not covered under your health plan benefits, are not a Medicare-covered benefit, and are not subject to the terms set forth in your </a:t>
            </a:r>
            <a:r>
              <a:rPr lang="en-US" sz="900" i="1" dirty="0">
                <a:latin typeface="Arial"/>
                <a:ea typeface="MS PGothic"/>
                <a:cs typeface="Arial"/>
              </a:rPr>
              <a:t>Evidence of Coverage </a:t>
            </a:r>
            <a:r>
              <a:rPr lang="en-US" sz="900" dirty="0">
                <a:latin typeface="Arial"/>
                <a:ea typeface="MS PGothic"/>
                <a:cs typeface="Arial"/>
              </a:rPr>
              <a:t>or other plan documents. The apps and services may be discontinued at any time.</a:t>
            </a:r>
          </a:p>
        </p:txBody>
      </p:sp>
    </p:spTree>
    <p:extLst>
      <p:ext uri="{BB962C8B-B14F-4D97-AF65-F5344CB8AC3E}">
        <p14:creationId xmlns:p14="http://schemas.microsoft.com/office/powerpoint/2010/main" val="386487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792D4CA-A819-A713-27C0-EDEB497B149D}"/>
              </a:ext>
              <a:ext uri="{C183D7F6-B498-43B3-948B-1728B52AA6E4}">
                <adec:decorative xmlns:adec="http://schemas.microsoft.com/office/drawing/2017/decorative" val="1"/>
              </a:ext>
            </a:extLst>
          </p:cNvPr>
          <p:cNvGrpSpPr/>
          <p:nvPr/>
        </p:nvGrpSpPr>
        <p:grpSpPr>
          <a:xfrm>
            <a:off x="-1" y="0"/>
            <a:ext cx="12401958" cy="6857999"/>
            <a:chOff x="-1" y="0"/>
            <a:chExt cx="12401958" cy="6857999"/>
          </a:xfrm>
        </p:grpSpPr>
        <p:sp>
          <p:nvSpPr>
            <p:cNvPr id="27" name="Rectangle 26">
              <a:extLst>
                <a:ext uri="{FF2B5EF4-FFF2-40B4-BE49-F238E27FC236}">
                  <a16:creationId xmlns:a16="http://schemas.microsoft.com/office/drawing/2014/main" id="{4DF90C04-B541-030C-9006-A0055BD8BD5F}"/>
                </a:ext>
                <a:ext uri="{C183D7F6-B498-43B3-948B-1728B52AA6E4}">
                  <adec:decorative xmlns:adec="http://schemas.microsoft.com/office/drawing/2017/decorative" val="1"/>
                </a:ext>
              </a:extLst>
            </p:cNvPr>
            <p:cNvSpPr/>
            <p:nvPr/>
          </p:nvSpPr>
          <p:spPr>
            <a:xfrm>
              <a:off x="-1" y="0"/>
              <a:ext cx="12192001" cy="6857999"/>
            </a:xfrm>
            <a:prstGeom prst="rect">
              <a:avLst/>
            </a:prstGeom>
            <a:solidFill>
              <a:srgbClr val="E0F3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55A004DE-A42A-E550-4071-8F5B716DD3B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758" y="2751856"/>
              <a:ext cx="645458" cy="645458"/>
            </a:xfrm>
            <a:prstGeom prst="rect">
              <a:avLst/>
            </a:prstGeom>
          </p:spPr>
        </p:pic>
        <p:pic>
          <p:nvPicPr>
            <p:cNvPr id="8" name="Graphic 7">
              <a:extLst>
                <a:ext uri="{FF2B5EF4-FFF2-40B4-BE49-F238E27FC236}">
                  <a16:creationId xmlns:a16="http://schemas.microsoft.com/office/drawing/2014/main" id="{C7293CCA-DBA4-56C6-2581-7CE37150706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5382" y="3577642"/>
              <a:ext cx="645458" cy="645458"/>
            </a:xfrm>
            <a:prstGeom prst="rect">
              <a:avLst/>
            </a:prstGeom>
          </p:spPr>
        </p:pic>
        <p:pic>
          <p:nvPicPr>
            <p:cNvPr id="12" name="Graphic 11">
              <a:extLst>
                <a:ext uri="{FF2B5EF4-FFF2-40B4-BE49-F238E27FC236}">
                  <a16:creationId xmlns:a16="http://schemas.microsoft.com/office/drawing/2014/main" id="{E032FFD8-51A4-BF7C-1092-A9E8788B799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02754" y="2698111"/>
              <a:ext cx="645458" cy="645458"/>
            </a:xfrm>
            <a:prstGeom prst="rect">
              <a:avLst/>
            </a:prstGeom>
          </p:spPr>
        </p:pic>
        <p:pic>
          <p:nvPicPr>
            <p:cNvPr id="11" name="Graphic 10">
              <a:extLst>
                <a:ext uri="{FF2B5EF4-FFF2-40B4-BE49-F238E27FC236}">
                  <a16:creationId xmlns:a16="http://schemas.microsoft.com/office/drawing/2014/main" id="{B7300A32-66FE-D071-FF5D-C17B6302A128}"/>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02754" y="3570792"/>
              <a:ext cx="645458" cy="645458"/>
            </a:xfrm>
            <a:prstGeom prst="rect">
              <a:avLst/>
            </a:prstGeom>
          </p:spPr>
        </p:pic>
        <p:sp>
          <p:nvSpPr>
            <p:cNvPr id="2" name="Rectangle 18">
              <a:extLst>
                <a:ext uri="{FF2B5EF4-FFF2-40B4-BE49-F238E27FC236}">
                  <a16:creationId xmlns:a16="http://schemas.microsoft.com/office/drawing/2014/main" id="{04164D22-BD42-2707-E3F1-055056C8F47C}"/>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16" name="Slide Number Placeholder 6">
              <a:extLst>
                <a:ext uri="{FF2B5EF4-FFF2-40B4-BE49-F238E27FC236}">
                  <a16:creationId xmlns:a16="http://schemas.microsoft.com/office/drawing/2014/main" id="{90F9A296-5476-84A1-A9A1-26C7D449F427}"/>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8</a:t>
              </a:fld>
              <a:endParaRPr lang="en-US" sz="890" dirty="0">
                <a:solidFill>
                  <a:schemeClr val="tx1"/>
                </a:solidFill>
              </a:endParaRPr>
            </a:p>
          </p:txBody>
        </p:sp>
        <p:pic>
          <p:nvPicPr>
            <p:cNvPr id="20" name="Picture 19">
              <a:extLst>
                <a:ext uri="{FF2B5EF4-FFF2-40B4-BE49-F238E27FC236}">
                  <a16:creationId xmlns:a16="http://schemas.microsoft.com/office/drawing/2014/main" id="{589B4C12-BD8C-E8D4-709B-AAB1E1770134}"/>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7911448" y="1777734"/>
              <a:ext cx="4490509" cy="4490509"/>
            </a:xfrm>
            <a:prstGeom prst="rect">
              <a:avLst/>
            </a:prstGeom>
          </p:spPr>
        </p:pic>
        <p:pic>
          <p:nvPicPr>
            <p:cNvPr id="3" name="Graphic 2">
              <a:extLst>
                <a:ext uri="{FF2B5EF4-FFF2-40B4-BE49-F238E27FC236}">
                  <a16:creationId xmlns:a16="http://schemas.microsoft.com/office/drawing/2014/main" id="{427FB6ED-94A5-5645-6713-C34A7B71EBEC}"/>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694826" y="6251379"/>
              <a:ext cx="2075526" cy="228600"/>
            </a:xfrm>
            <a:prstGeom prst="rect">
              <a:avLst/>
            </a:prstGeom>
          </p:spPr>
        </p:pic>
      </p:grpSp>
      <p:sp>
        <p:nvSpPr>
          <p:cNvPr id="4" name="Title 3">
            <a:extLst>
              <a:ext uri="{FF2B5EF4-FFF2-40B4-BE49-F238E27FC236}">
                <a16:creationId xmlns:a16="http://schemas.microsoft.com/office/drawing/2014/main" id="{EB7A4515-1A79-3627-C0C9-88AE943903A4}"/>
              </a:ext>
            </a:extLst>
          </p:cNvPr>
          <p:cNvSpPr>
            <a:spLocks noGrp="1"/>
          </p:cNvSpPr>
          <p:nvPr>
            <p:ph type="title" idx="4294967295"/>
          </p:nvPr>
        </p:nvSpPr>
        <p:spPr>
          <a:xfrm>
            <a:off x="719777" y="803530"/>
            <a:ext cx="6324600" cy="742283"/>
          </a:xfrm>
          <a:prstGeom prst="rect">
            <a:avLst/>
          </a:prstGeom>
        </p:spPr>
        <p:txBody>
          <a:bodyPr/>
          <a:lstStyle/>
          <a:p>
            <a:pPr rtl="0" eaLnBrk="1" fontAlgn="base" hangingPunct="1"/>
            <a:r>
              <a:rPr lang="en-US" sz="3200" b="1" kern="1200" dirty="0">
                <a:solidFill>
                  <a:srgbClr val="0078B3"/>
                </a:solidFill>
                <a:effectLst/>
                <a:latin typeface="Arial" panose="020B0604020202020204" pitchFamily="34" charset="0"/>
                <a:ea typeface="MS PGothic" panose="020B0600070205080204" pitchFamily="34" charset="-128"/>
                <a:cs typeface="MS PGothic" panose="020B0600070205080204" pitchFamily="34" charset="-128"/>
              </a:rPr>
              <a:t>Resources </a:t>
            </a:r>
            <a:r>
              <a:rPr lang="en-US" sz="3200" kern="1200" dirty="0">
                <a:solidFill>
                  <a:srgbClr val="0078B3"/>
                </a:solidFill>
                <a:effectLst/>
                <a:latin typeface="Arial" panose="020B0604020202020204" pitchFamily="34" charset="0"/>
                <a:ea typeface="MS PGothic" panose="020B0600070205080204" pitchFamily="34" charset="-128"/>
                <a:cs typeface="MS PGothic" panose="020B0600070205080204" pitchFamily="34" charset="-128"/>
              </a:rPr>
              <a:t>for everyday wellness</a:t>
            </a:r>
            <a:endParaRPr lang="en-US" dirty="0">
              <a:solidFill>
                <a:srgbClr val="0078B3"/>
              </a:solidFill>
              <a:effectLst/>
            </a:endParaRPr>
          </a:p>
        </p:txBody>
      </p:sp>
      <p:sp>
        <p:nvSpPr>
          <p:cNvPr id="7" name="TextBox 6">
            <a:extLst>
              <a:ext uri="{FF2B5EF4-FFF2-40B4-BE49-F238E27FC236}">
                <a16:creationId xmlns:a16="http://schemas.microsoft.com/office/drawing/2014/main" id="{FC3C08F8-31A6-75C7-519E-34F405C795B2}"/>
              </a:ext>
            </a:extLst>
          </p:cNvPr>
          <p:cNvSpPr txBox="1"/>
          <p:nvPr/>
        </p:nvSpPr>
        <p:spPr>
          <a:xfrm>
            <a:off x="738776" y="1541848"/>
            <a:ext cx="10515599" cy="338554"/>
          </a:xfrm>
          <a:prstGeom prst="rect">
            <a:avLst/>
          </a:prstGeom>
          <a:noFill/>
        </p:spPr>
        <p:txBody>
          <a:bodyPr wrap="square" lIns="91440" tIns="45720" rIns="91440" bIns="45720" anchor="t">
            <a:spAutoFit/>
          </a:bodyPr>
          <a:lstStyle/>
          <a:p>
            <a:r>
              <a:rPr lang="en-US" sz="1600" dirty="0">
                <a:effectLst/>
                <a:latin typeface="Arial"/>
                <a:ea typeface="MS PGothic"/>
                <a:cs typeface="Arial"/>
              </a:rPr>
              <a:t>Take advantage of </a:t>
            </a:r>
            <a:r>
              <a:rPr lang="en-US" sz="1600" b="1" dirty="0">
                <a:solidFill>
                  <a:srgbClr val="0078B3"/>
                </a:solidFill>
                <a:effectLst/>
                <a:latin typeface="Arial"/>
                <a:ea typeface="MS PGothic"/>
                <a:cs typeface="Arial"/>
                <a:hlinkClick r:id="rId14">
                  <a:extLst>
                    <a:ext uri="{A12FA001-AC4F-418D-AE19-62706E023703}">
                      <ahyp:hlinkClr xmlns:ahyp="http://schemas.microsoft.com/office/drawing/2018/hyperlinkcolor" val="tx"/>
                    </a:ext>
                  </a:extLst>
                </a:hlinkClick>
              </a:rPr>
              <a:t>classes, services, and programs</a:t>
            </a:r>
            <a:r>
              <a:rPr lang="en-US" sz="1600" dirty="0">
                <a:solidFill>
                  <a:srgbClr val="0078B3"/>
                </a:solidFill>
                <a:effectLst/>
                <a:latin typeface="Arial"/>
                <a:ea typeface="MS PGothic"/>
                <a:cs typeface="Arial"/>
              </a:rPr>
              <a:t> </a:t>
            </a:r>
            <a:r>
              <a:rPr lang="en-US" sz="1600" dirty="0">
                <a:effectLst/>
                <a:latin typeface="Arial"/>
                <a:ea typeface="MS PGothic"/>
                <a:cs typeface="Arial"/>
              </a:rPr>
              <a:t>to help you achieve your health and fitness goals.</a:t>
            </a:r>
            <a:r>
              <a:rPr lang="en-US" sz="1600" baseline="30000" dirty="0">
                <a:effectLst/>
                <a:latin typeface="Arial"/>
                <a:ea typeface="MS PGothic"/>
                <a:cs typeface="Arial"/>
              </a:rPr>
              <a:t>1</a:t>
            </a:r>
            <a:endParaRPr lang="en-US" sz="1600" dirty="0">
              <a:effectLst/>
              <a:latin typeface="Arial"/>
              <a:ea typeface="MS PGothic"/>
              <a:cs typeface="Arial"/>
            </a:endParaRPr>
          </a:p>
        </p:txBody>
      </p:sp>
      <p:sp>
        <p:nvSpPr>
          <p:cNvPr id="13" name="TextBox 2">
            <a:extLst>
              <a:ext uri="{FF2B5EF4-FFF2-40B4-BE49-F238E27FC236}">
                <a16:creationId xmlns:a16="http://schemas.microsoft.com/office/drawing/2014/main" id="{A6BBDBD4-1B46-A04E-928E-E846431EC47B}"/>
              </a:ext>
            </a:extLst>
          </p:cNvPr>
          <p:cNvSpPr txBox="1">
            <a:spLocks noChangeArrowheads="1"/>
          </p:cNvSpPr>
          <p:nvPr/>
        </p:nvSpPr>
        <p:spPr bwMode="auto">
          <a:xfrm>
            <a:off x="1816100" y="2869227"/>
            <a:ext cx="43757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spcAft>
                <a:spcPts val="5400"/>
              </a:spcAft>
            </a:pPr>
            <a:r>
              <a:rPr lang="en-US" sz="1400" dirty="0">
                <a:effectLst/>
                <a:latin typeface="Arial" panose="020B0604020202020204" pitchFamily="34" charset="0"/>
                <a:cs typeface="Arial" panose="020B0604020202020204" pitchFamily="34" charset="0"/>
              </a:rPr>
              <a:t>Reduced rates on gym memberships</a:t>
            </a:r>
          </a:p>
        </p:txBody>
      </p:sp>
      <p:sp>
        <p:nvSpPr>
          <p:cNvPr id="17" name="TextBox 2">
            <a:extLst>
              <a:ext uri="{FF2B5EF4-FFF2-40B4-BE49-F238E27FC236}">
                <a16:creationId xmlns:a16="http://schemas.microsoft.com/office/drawing/2014/main" id="{C632C36C-2B02-074E-8AE7-B92E41186563}"/>
              </a:ext>
            </a:extLst>
          </p:cNvPr>
          <p:cNvSpPr txBox="1">
            <a:spLocks noChangeArrowheads="1"/>
          </p:cNvSpPr>
          <p:nvPr/>
        </p:nvSpPr>
        <p:spPr bwMode="auto">
          <a:xfrm>
            <a:off x="5848212" y="2869227"/>
            <a:ext cx="494881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a:effectLst/>
                <a:latin typeface="Arial" panose="020B0604020202020204" pitchFamily="34" charset="0"/>
                <a:cs typeface="Arial" panose="020B0604020202020204" pitchFamily="34" charset="0"/>
              </a:rPr>
              <a:t>Wellness coaching by phone</a:t>
            </a:r>
          </a:p>
        </p:txBody>
      </p:sp>
      <p:sp>
        <p:nvSpPr>
          <p:cNvPr id="10" name="TextBox 9">
            <a:extLst>
              <a:ext uri="{FF2B5EF4-FFF2-40B4-BE49-F238E27FC236}">
                <a16:creationId xmlns:a16="http://schemas.microsoft.com/office/drawing/2014/main" id="{764138D3-6D8E-89ED-086C-B61E94A088BF}"/>
              </a:ext>
            </a:extLst>
          </p:cNvPr>
          <p:cNvSpPr txBox="1"/>
          <p:nvPr/>
        </p:nvSpPr>
        <p:spPr>
          <a:xfrm>
            <a:off x="1816100" y="3701143"/>
            <a:ext cx="3251200" cy="800219"/>
          </a:xfrm>
          <a:prstGeom prst="rect">
            <a:avLst/>
          </a:prstGeom>
          <a:noFill/>
        </p:spPr>
        <p:txBody>
          <a:bodyPr wrap="square" rtlCol="0">
            <a:spAutoFit/>
          </a:bodyPr>
          <a:lstStyle/>
          <a:p>
            <a:r>
              <a:rPr lang="en-US" sz="1400" dirty="0">
                <a:effectLst/>
                <a:latin typeface="Arial" panose="020B0604020202020204" pitchFamily="34" charset="0"/>
                <a:cs typeface="Arial" panose="020B0604020202020204" pitchFamily="34" charset="0"/>
              </a:rPr>
              <a:t>Healthy lifestyle programs and classes</a:t>
            </a:r>
            <a:r>
              <a:rPr lang="en-US" sz="1400" baseline="30000" dirty="0">
                <a:effectLst/>
                <a:latin typeface="Arial" panose="020B0604020202020204" pitchFamily="34" charset="0"/>
                <a:cs typeface="Arial" panose="020B0604020202020204" pitchFamily="34" charset="0"/>
              </a:rPr>
              <a:t>2</a:t>
            </a:r>
          </a:p>
          <a:p>
            <a:endParaRPr lang="en-US" dirty="0"/>
          </a:p>
        </p:txBody>
      </p:sp>
      <p:sp>
        <p:nvSpPr>
          <p:cNvPr id="9" name="TextBox 2">
            <a:extLst>
              <a:ext uri="{FF2B5EF4-FFF2-40B4-BE49-F238E27FC236}">
                <a16:creationId xmlns:a16="http://schemas.microsoft.com/office/drawing/2014/main" id="{1FE5945F-BDC8-831D-2D05-3ADCFD8EDA98}"/>
              </a:ext>
            </a:extLst>
          </p:cNvPr>
          <p:cNvSpPr txBox="1">
            <a:spLocks noChangeArrowheads="1"/>
          </p:cNvSpPr>
          <p:nvPr/>
        </p:nvSpPr>
        <p:spPr bwMode="auto">
          <a:xfrm>
            <a:off x="5893472" y="3739633"/>
            <a:ext cx="494881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a:effectLst/>
                <a:latin typeface="Arial"/>
                <a:ea typeface="MS PGothic"/>
                <a:cs typeface="Arial"/>
              </a:rPr>
              <a:t>Online fitness </a:t>
            </a:r>
            <a:r>
              <a:rPr lang="en-US" sz="1400" dirty="0">
                <a:latin typeface="Arial"/>
                <a:ea typeface="MS PGothic"/>
                <a:cs typeface="Arial"/>
              </a:rPr>
              <a:t>classes</a:t>
            </a:r>
            <a:endParaRPr lang="en-US" sz="1400" dirty="0">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F318B19-0EE3-E841-886C-CAD04E1A5EA3}"/>
              </a:ext>
            </a:extLst>
          </p:cNvPr>
          <p:cNvSpPr txBox="1"/>
          <p:nvPr/>
        </p:nvSpPr>
        <p:spPr>
          <a:xfrm>
            <a:off x="716113" y="5898911"/>
            <a:ext cx="8427735" cy="369332"/>
          </a:xfrm>
          <a:prstGeom prst="rect">
            <a:avLst/>
          </a:prstGeom>
          <a:noFill/>
        </p:spPr>
        <p:txBody>
          <a:bodyPr wrap="square">
            <a:spAutoFit/>
          </a:bodyPr>
          <a:lstStyle/>
          <a:p>
            <a:r>
              <a:rPr lang="en-US" sz="900" b="1" dirty="0"/>
              <a:t>1.</a:t>
            </a:r>
            <a:r>
              <a:rPr lang="en-US" sz="900" dirty="0"/>
              <a:t> These services aren’t covered under your health plan benefits and aren’t subject to the terms set forth in your </a:t>
            </a:r>
            <a:r>
              <a:rPr lang="en-US" sz="900" i="1" dirty="0"/>
              <a:t>Evidence of Coverage </a:t>
            </a:r>
            <a:r>
              <a:rPr lang="en-US" sz="900" dirty="0"/>
              <a:t>or other plan documents. </a:t>
            </a:r>
            <a:br>
              <a:rPr lang="en-US" sz="900" dirty="0"/>
            </a:br>
            <a:r>
              <a:rPr lang="en-US" sz="900" dirty="0"/>
              <a:t>These services may be discontinued at any time without notice. </a:t>
            </a:r>
            <a:r>
              <a:rPr lang="en-US" sz="900" b="1" dirty="0"/>
              <a:t>2. </a:t>
            </a:r>
            <a:r>
              <a:rPr lang="en-US" sz="900" dirty="0">
                <a:cs typeface="Arial" charset="0"/>
              </a:rPr>
              <a:t>Some classes may require a fee.</a:t>
            </a:r>
            <a:endParaRPr lang="en-US" sz="900" dirty="0"/>
          </a:p>
        </p:txBody>
      </p:sp>
    </p:spTree>
    <p:extLst>
      <p:ext uri="{BB962C8B-B14F-4D97-AF65-F5344CB8AC3E}">
        <p14:creationId xmlns:p14="http://schemas.microsoft.com/office/powerpoint/2010/main" val="3748496158"/>
      </p:ext>
    </p:extLst>
  </p:cSld>
  <p:clrMapOvr>
    <a:masterClrMapping/>
  </p:clrMapOvr>
  <p:transition advTm="6753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48EAE28-6DB6-2C18-957B-B94DA645E17F}"/>
              </a:ext>
              <a:ext uri="{C183D7F6-B498-43B3-948B-1728B52AA6E4}">
                <adec:decorative xmlns:adec="http://schemas.microsoft.com/office/drawing/2017/decorative" val="1"/>
              </a:ext>
            </a:extLst>
          </p:cNvPr>
          <p:cNvGrpSpPr/>
          <p:nvPr/>
        </p:nvGrpSpPr>
        <p:grpSpPr>
          <a:xfrm>
            <a:off x="80744" y="-165515"/>
            <a:ext cx="12111256" cy="6858000"/>
            <a:chOff x="112889" y="0"/>
            <a:chExt cx="12111256" cy="6858000"/>
          </a:xfrm>
        </p:grpSpPr>
        <p:pic>
          <p:nvPicPr>
            <p:cNvPr id="11" name="Picture 10">
              <a:extLst>
                <a:ext uri="{FF2B5EF4-FFF2-40B4-BE49-F238E27FC236}">
                  <a16:creationId xmlns:a16="http://schemas.microsoft.com/office/drawing/2014/main" id="{EE4E950D-BC7D-B0D9-993F-76BF9380EC5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37676" y="0"/>
              <a:ext cx="4086469" cy="6858000"/>
            </a:xfrm>
            <a:prstGeom prst="rect">
              <a:avLst/>
            </a:prstGeom>
          </p:spPr>
        </p:pic>
        <p:pic>
          <p:nvPicPr>
            <p:cNvPr id="7" name="Graphic 6">
              <a:extLst>
                <a:ext uri="{FF2B5EF4-FFF2-40B4-BE49-F238E27FC236}">
                  <a16:creationId xmlns:a16="http://schemas.microsoft.com/office/drawing/2014/main" id="{D8391CF7-6298-2CAC-B2C9-C081FB6EA01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9817" y="2613189"/>
              <a:ext cx="571500" cy="571500"/>
            </a:xfrm>
            <a:prstGeom prst="rect">
              <a:avLst/>
            </a:prstGeom>
          </p:spPr>
        </p:pic>
        <p:pic>
          <p:nvPicPr>
            <p:cNvPr id="8" name="Graphic 7">
              <a:extLst>
                <a:ext uri="{FF2B5EF4-FFF2-40B4-BE49-F238E27FC236}">
                  <a16:creationId xmlns:a16="http://schemas.microsoft.com/office/drawing/2014/main" id="{D3F9E08E-8957-E03A-933B-D1593392162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9817" y="1984307"/>
              <a:ext cx="571500" cy="571500"/>
            </a:xfrm>
            <a:prstGeom prst="rect">
              <a:avLst/>
            </a:prstGeom>
          </p:spPr>
        </p:pic>
        <p:pic>
          <p:nvPicPr>
            <p:cNvPr id="9" name="Graphic 8">
              <a:extLst>
                <a:ext uri="{FF2B5EF4-FFF2-40B4-BE49-F238E27FC236}">
                  <a16:creationId xmlns:a16="http://schemas.microsoft.com/office/drawing/2014/main" id="{8244FB3D-B1AB-1B3D-FDF2-D5269A6B6E9A}"/>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9817" y="3242071"/>
              <a:ext cx="571500" cy="571500"/>
            </a:xfrm>
            <a:prstGeom prst="rect">
              <a:avLst/>
            </a:prstGeom>
          </p:spPr>
        </p:pic>
        <p:pic>
          <p:nvPicPr>
            <p:cNvPr id="10" name="Graphic 9">
              <a:extLst>
                <a:ext uri="{FF2B5EF4-FFF2-40B4-BE49-F238E27FC236}">
                  <a16:creationId xmlns:a16="http://schemas.microsoft.com/office/drawing/2014/main" id="{53B0BC6B-C3E3-B41D-D913-113A97038F38}"/>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9817" y="3877140"/>
              <a:ext cx="555701" cy="555701"/>
            </a:xfrm>
            <a:prstGeom prst="rect">
              <a:avLst/>
            </a:prstGeom>
          </p:spPr>
        </p:pic>
        <p:sp>
          <p:nvSpPr>
            <p:cNvPr id="2" name="Rectangle 18">
              <a:extLst>
                <a:ext uri="{FF2B5EF4-FFF2-40B4-BE49-F238E27FC236}">
                  <a16:creationId xmlns:a16="http://schemas.microsoft.com/office/drawing/2014/main" id="{1C2E0E64-4A0F-6C66-9021-949B53323513}"/>
                </a:ext>
                <a:ext uri="{C183D7F6-B498-43B3-948B-1728B52AA6E4}">
                  <adec:decorative xmlns:adec="http://schemas.microsoft.com/office/drawing/2017/decorative" val="1"/>
                </a:ext>
              </a:extLst>
            </p:cNvPr>
            <p:cNvSpPr>
              <a:spLocks noChangeArrowheads="1"/>
            </p:cNvSpPr>
            <p:nvPr/>
          </p:nvSpPr>
          <p:spPr bwMode="gray">
            <a:xfrm>
              <a:off x="268696" y="6558280"/>
              <a:ext cx="547014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886" dirty="0">
                  <a:solidFill>
                    <a:schemeClr val="tx1"/>
                  </a:solidFill>
                </a:rPr>
                <a:t>| ©2025 Kaiser Foundation Health Plan, Inc.</a:t>
              </a:r>
            </a:p>
          </p:txBody>
        </p:sp>
        <p:sp>
          <p:nvSpPr>
            <p:cNvPr id="12" name="Slide Number Placeholder 6">
              <a:extLst>
                <a:ext uri="{FF2B5EF4-FFF2-40B4-BE49-F238E27FC236}">
                  <a16:creationId xmlns:a16="http://schemas.microsoft.com/office/drawing/2014/main" id="{5619265A-9FDB-E16E-4DA9-102E9BCF2A1A}"/>
                </a:ext>
                <a:ext uri="{C183D7F6-B498-43B3-948B-1728B52AA6E4}">
                  <adec:decorative xmlns:adec="http://schemas.microsoft.com/office/drawing/2017/decorative" val="1"/>
                </a:ext>
              </a:extLst>
            </p:cNvPr>
            <p:cNvSpPr txBox="1">
              <a:spLocks/>
            </p:cNvSpPr>
            <p:nvPr/>
          </p:nvSpPr>
          <p:spPr>
            <a:xfrm>
              <a:off x="112889" y="6582141"/>
              <a:ext cx="269839" cy="183109"/>
            </a:xfrm>
            <a:prstGeom prst="rect">
              <a:avLst/>
            </a:prstGeom>
          </p:spPr>
          <p:txBody>
            <a:bodyPr vert="horz" wrap="square" lIns="45702" tIns="22851" rIns="45702" bIns="22851" rtlCol="0" anchor="ctr" anchorCtr="0">
              <a:spAutoFit/>
            </a:bodyPr>
            <a:lstStyle>
              <a:defPPr>
                <a:defRPr lang="en-US"/>
              </a:defPPr>
              <a:lvl1pPr marL="0" algn="r" defTabSz="914080" rtl="0" eaLnBrk="1" fontAlgn="base" latinLnBrk="0" hangingPunct="1">
                <a:spcBef>
                  <a:spcPct val="0"/>
                </a:spcBef>
                <a:spcAft>
                  <a:spcPct val="0"/>
                </a:spcAft>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040" algn="l" defTabSz="914080" rtl="0" eaLnBrk="1" fontAlgn="base" latinLnBrk="0" hangingPunct="1">
                <a:spcBef>
                  <a:spcPct val="0"/>
                </a:spcBef>
                <a:spcAft>
                  <a:spcPct val="0"/>
                </a:spcAft>
                <a:defRPr sz="1799" kern="1200">
                  <a:solidFill>
                    <a:schemeClr val="tx1"/>
                  </a:solidFill>
                  <a:latin typeface="+mn-lt"/>
                  <a:ea typeface="+mn-ea"/>
                  <a:cs typeface="+mn-cs"/>
                </a:defRPr>
              </a:lvl2pPr>
              <a:lvl3pPr marL="914080" algn="l" defTabSz="914080" rtl="0" eaLnBrk="1" fontAlgn="base" latinLnBrk="0" hangingPunct="1">
                <a:spcBef>
                  <a:spcPct val="0"/>
                </a:spcBef>
                <a:spcAft>
                  <a:spcPct val="0"/>
                </a:spcAft>
                <a:defRPr sz="1799" kern="1200">
                  <a:solidFill>
                    <a:schemeClr val="tx1"/>
                  </a:solidFill>
                  <a:latin typeface="+mn-lt"/>
                  <a:ea typeface="+mn-ea"/>
                  <a:cs typeface="+mn-cs"/>
                </a:defRPr>
              </a:lvl3pPr>
              <a:lvl4pPr marL="1371120" algn="l" defTabSz="914080" rtl="0" eaLnBrk="1" fontAlgn="base" latinLnBrk="0" hangingPunct="1">
                <a:spcBef>
                  <a:spcPct val="0"/>
                </a:spcBef>
                <a:spcAft>
                  <a:spcPct val="0"/>
                </a:spcAft>
                <a:defRPr sz="1799" kern="1200">
                  <a:solidFill>
                    <a:schemeClr val="tx1"/>
                  </a:solidFill>
                  <a:latin typeface="+mn-lt"/>
                  <a:ea typeface="+mn-ea"/>
                  <a:cs typeface="+mn-cs"/>
                </a:defRPr>
              </a:lvl4pPr>
              <a:lvl5pPr marL="1828160" algn="l" defTabSz="914080" rtl="0" eaLnBrk="1" fontAlgn="base" latinLnBrk="0" hangingPunct="1">
                <a:spcBef>
                  <a:spcPct val="0"/>
                </a:spcBef>
                <a:spcAft>
                  <a:spcPct val="0"/>
                </a:spcAft>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a:lstStyle>
            <a:p>
              <a:pPr>
                <a:defRPr/>
              </a:pPr>
              <a:fld id="{8C8B385D-DF67-E241-B0BF-76B80A8E743B}" type="slidenum">
                <a:rPr lang="en-US" sz="890" smtClean="0">
                  <a:solidFill>
                    <a:schemeClr val="tx1"/>
                  </a:solidFill>
                </a:rPr>
                <a:pPr>
                  <a:defRPr/>
                </a:pPr>
                <a:t>9</a:t>
              </a:fld>
              <a:endParaRPr lang="en-US" sz="890" dirty="0">
                <a:solidFill>
                  <a:schemeClr val="tx1"/>
                </a:solidFill>
              </a:endParaRPr>
            </a:p>
          </p:txBody>
        </p:sp>
        <p:pic>
          <p:nvPicPr>
            <p:cNvPr id="4" name="Picture 3">
              <a:extLst>
                <a:ext uri="{FF2B5EF4-FFF2-40B4-BE49-F238E27FC236}">
                  <a16:creationId xmlns:a16="http://schemas.microsoft.com/office/drawing/2014/main" id="{B3053421-398C-CC9A-579E-7B65E05AA69C}"/>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9829800" y="6267758"/>
              <a:ext cx="2387600" cy="590241"/>
            </a:xfrm>
            <a:prstGeom prst="rect">
              <a:avLst/>
            </a:prstGeom>
          </p:spPr>
        </p:pic>
      </p:grpSp>
      <p:sp>
        <p:nvSpPr>
          <p:cNvPr id="5" name="Title 4">
            <a:extLst>
              <a:ext uri="{FF2B5EF4-FFF2-40B4-BE49-F238E27FC236}">
                <a16:creationId xmlns:a16="http://schemas.microsoft.com/office/drawing/2014/main" id="{AADAFC73-0A74-4DC1-AFD9-0829258D6D4B}"/>
              </a:ext>
            </a:extLst>
          </p:cNvPr>
          <p:cNvSpPr>
            <a:spLocks noGrp="1"/>
          </p:cNvSpPr>
          <p:nvPr>
            <p:ph type="title" idx="4294967295"/>
          </p:nvPr>
        </p:nvSpPr>
        <p:spPr>
          <a:xfrm>
            <a:off x="745591" y="810251"/>
            <a:ext cx="7366686" cy="584775"/>
          </a:xfrm>
          <a:prstGeom prst="rect">
            <a:avLst/>
          </a:prstGeom>
        </p:spPr>
        <p:txBody>
          <a:bodyPr wrap="square" lIns="91440" tIns="45720" rIns="91440" bIns="45720" anchor="t">
            <a:spAutoFit/>
          </a:bodyPr>
          <a:lstStyle/>
          <a:p>
            <a:pPr rtl="0" eaLnBrk="1" fontAlgn="base" hangingPunct="1"/>
            <a:r>
              <a:rPr lang="en-US" sz="3200" b="1" kern="1200" dirty="0">
                <a:solidFill>
                  <a:srgbClr val="0078B3"/>
                </a:solidFill>
                <a:effectLst/>
                <a:latin typeface="Arial"/>
                <a:ea typeface="MS PGothic"/>
                <a:cs typeface="MS PGothic" panose="020B0600070205080204" pitchFamily="34" charset="-128"/>
              </a:rPr>
              <a:t>World-</a:t>
            </a:r>
            <a:r>
              <a:rPr lang="en-US" sz="3200" b="1" dirty="0">
                <a:solidFill>
                  <a:srgbClr val="0078B3"/>
                </a:solidFill>
                <a:latin typeface="Arial"/>
                <a:ea typeface="MS PGothic"/>
                <a:cs typeface="MS PGothic" panose="020B0600070205080204" pitchFamily="34" charset="-128"/>
              </a:rPr>
              <a:t>class</a:t>
            </a:r>
            <a:r>
              <a:rPr lang="en-US" sz="3200" b="1" kern="1200" dirty="0">
                <a:solidFill>
                  <a:srgbClr val="0078B3"/>
                </a:solidFill>
                <a:effectLst/>
                <a:latin typeface="Arial"/>
                <a:ea typeface="MS PGothic"/>
                <a:cs typeface="MS PGothic" panose="020B0600070205080204" pitchFamily="34" charset="-128"/>
              </a:rPr>
              <a:t> </a:t>
            </a:r>
            <a:r>
              <a:rPr lang="en-US" sz="3200" dirty="0">
                <a:solidFill>
                  <a:srgbClr val="0078B3"/>
                </a:solidFill>
                <a:latin typeface="Arial"/>
                <a:ea typeface="MS PGothic"/>
                <a:cs typeface="MS PGothic" panose="020B0600070205080204" pitchFamily="34" charset="-128"/>
              </a:rPr>
              <a:t>maternity</a:t>
            </a:r>
            <a:r>
              <a:rPr lang="en-US" sz="3200" kern="1200" dirty="0">
                <a:solidFill>
                  <a:srgbClr val="0078B3"/>
                </a:solidFill>
                <a:effectLst/>
                <a:latin typeface="Arial"/>
                <a:ea typeface="MS PGothic"/>
                <a:cs typeface="MS PGothic" panose="020B0600070205080204" pitchFamily="34" charset="-128"/>
              </a:rPr>
              <a:t> </a:t>
            </a:r>
            <a:r>
              <a:rPr lang="en-US" sz="3200" dirty="0">
                <a:solidFill>
                  <a:srgbClr val="0078B3"/>
                </a:solidFill>
                <a:latin typeface="Arial"/>
                <a:ea typeface="MS PGothic"/>
                <a:cs typeface="MS PGothic" panose="020B0600070205080204" pitchFamily="34" charset="-128"/>
              </a:rPr>
              <a:t>care</a:t>
            </a:r>
            <a:endParaRPr lang="en-US" sz="2000" dirty="0">
              <a:solidFill>
                <a:srgbClr val="0078B3"/>
              </a:solidFill>
              <a:effectLst/>
              <a:latin typeface="Arial"/>
              <a:ea typeface="MS PGothic"/>
            </a:endParaRPr>
          </a:p>
        </p:txBody>
      </p:sp>
      <p:sp>
        <p:nvSpPr>
          <p:cNvPr id="3" name="Title 2">
            <a:extLst>
              <a:ext uri="{FF2B5EF4-FFF2-40B4-BE49-F238E27FC236}">
                <a16:creationId xmlns:a16="http://schemas.microsoft.com/office/drawing/2014/main" id="{90D46201-0F0D-9B1E-5361-D71F709A52CC}"/>
              </a:ext>
            </a:extLst>
          </p:cNvPr>
          <p:cNvSpPr txBox="1">
            <a:spLocks/>
          </p:cNvSpPr>
          <p:nvPr/>
        </p:nvSpPr>
        <p:spPr>
          <a:xfrm>
            <a:off x="732144" y="1542538"/>
            <a:ext cx="10515600" cy="400110"/>
          </a:xfrm>
          <a:prstGeom prst="rect">
            <a:avLst/>
          </a:prstGeom>
        </p:spPr>
        <p:txBody>
          <a:bodyPr>
            <a:spAutoFit/>
          </a:bodyPr>
          <a:lstStyle>
            <a:lvl1pPr algn="l" defTabSz="449762" rtl="0" eaLnBrk="0" fontAlgn="base" hangingPunct="0">
              <a:spcBef>
                <a:spcPct val="0"/>
              </a:spcBef>
              <a:spcAft>
                <a:spcPct val="0"/>
              </a:spcAft>
              <a:defRPr sz="3148" kern="1200">
                <a:solidFill>
                  <a:srgbClr val="2D7127"/>
                </a:solidFill>
                <a:latin typeface="+mj-lt"/>
                <a:ea typeface="MS PGothic" panose="020B0600070205080204" pitchFamily="34" charset="-128"/>
                <a:cs typeface="Avenir Next Regular"/>
              </a:defRPr>
            </a:lvl1pPr>
            <a:lvl2pPr algn="l" defTabSz="449762" rtl="0" eaLnBrk="0" fontAlgn="base" hangingPunct="0">
              <a:spcBef>
                <a:spcPct val="0"/>
              </a:spcBef>
              <a:spcAft>
                <a:spcPct val="0"/>
              </a:spcAft>
              <a:defRPr sz="3148">
                <a:solidFill>
                  <a:srgbClr val="2D7127"/>
                </a:solidFill>
                <a:latin typeface="Arial" panose="020B0604020202020204" pitchFamily="34" charset="0"/>
                <a:ea typeface="MS PGothic" panose="020B0600070205080204" pitchFamily="34" charset="-128"/>
                <a:cs typeface="Avenir Next Regular" pitchFamily="123" charset="0"/>
              </a:defRPr>
            </a:lvl2pPr>
            <a:lvl3pPr algn="l" defTabSz="449762" rtl="0" eaLnBrk="0" fontAlgn="base" hangingPunct="0">
              <a:spcBef>
                <a:spcPct val="0"/>
              </a:spcBef>
              <a:spcAft>
                <a:spcPct val="0"/>
              </a:spcAft>
              <a:defRPr sz="3148">
                <a:solidFill>
                  <a:srgbClr val="2D7127"/>
                </a:solidFill>
                <a:latin typeface="Arial" panose="020B0604020202020204" pitchFamily="34" charset="0"/>
                <a:ea typeface="MS PGothic" panose="020B0600070205080204" pitchFamily="34" charset="-128"/>
                <a:cs typeface="Avenir Next Regular" pitchFamily="123" charset="0"/>
              </a:defRPr>
            </a:lvl3pPr>
            <a:lvl4pPr algn="l" defTabSz="449762" rtl="0" eaLnBrk="0" fontAlgn="base" hangingPunct="0">
              <a:spcBef>
                <a:spcPct val="0"/>
              </a:spcBef>
              <a:spcAft>
                <a:spcPct val="0"/>
              </a:spcAft>
              <a:defRPr sz="3148">
                <a:solidFill>
                  <a:srgbClr val="2D7127"/>
                </a:solidFill>
                <a:latin typeface="Arial" panose="020B0604020202020204" pitchFamily="34" charset="0"/>
                <a:ea typeface="MS PGothic" panose="020B0600070205080204" pitchFamily="34" charset="-128"/>
                <a:cs typeface="Avenir Next Regular" pitchFamily="123" charset="0"/>
              </a:defRPr>
            </a:lvl4pPr>
            <a:lvl5pPr algn="l" defTabSz="449762" rtl="0" eaLnBrk="0" fontAlgn="base" hangingPunct="0">
              <a:spcBef>
                <a:spcPct val="0"/>
              </a:spcBef>
              <a:spcAft>
                <a:spcPct val="0"/>
              </a:spcAft>
              <a:defRPr sz="3148">
                <a:solidFill>
                  <a:srgbClr val="2D7127"/>
                </a:solidFill>
                <a:latin typeface="Arial" panose="020B0604020202020204" pitchFamily="34" charset="0"/>
                <a:ea typeface="MS PGothic" panose="020B0600070205080204" pitchFamily="34" charset="-128"/>
                <a:cs typeface="Avenir Next Regular" pitchFamily="123" charset="0"/>
              </a:defRPr>
            </a:lvl5pPr>
            <a:lvl6pPr marL="449762" algn="l" defTabSz="449762" rtl="0" fontAlgn="base">
              <a:spcBef>
                <a:spcPct val="0"/>
              </a:spcBef>
              <a:spcAft>
                <a:spcPct val="0"/>
              </a:spcAft>
              <a:defRPr sz="3148">
                <a:solidFill>
                  <a:srgbClr val="2D7127"/>
                </a:solidFill>
                <a:latin typeface="Arial" panose="020B0604020202020204" pitchFamily="34" charset="0"/>
                <a:ea typeface="MS PGothic" panose="020B0600070205080204" pitchFamily="34" charset="-128"/>
              </a:defRPr>
            </a:lvl6pPr>
            <a:lvl7pPr marL="899522" algn="l" defTabSz="449762" rtl="0" fontAlgn="base">
              <a:spcBef>
                <a:spcPct val="0"/>
              </a:spcBef>
              <a:spcAft>
                <a:spcPct val="0"/>
              </a:spcAft>
              <a:defRPr sz="3148">
                <a:solidFill>
                  <a:srgbClr val="2D7127"/>
                </a:solidFill>
                <a:latin typeface="Arial" panose="020B0604020202020204" pitchFamily="34" charset="0"/>
                <a:ea typeface="MS PGothic" panose="020B0600070205080204" pitchFamily="34" charset="-128"/>
              </a:defRPr>
            </a:lvl7pPr>
            <a:lvl8pPr marL="1349283" algn="l" defTabSz="449762" rtl="0" fontAlgn="base">
              <a:spcBef>
                <a:spcPct val="0"/>
              </a:spcBef>
              <a:spcAft>
                <a:spcPct val="0"/>
              </a:spcAft>
              <a:defRPr sz="3148">
                <a:solidFill>
                  <a:srgbClr val="2D7127"/>
                </a:solidFill>
                <a:latin typeface="Arial" panose="020B0604020202020204" pitchFamily="34" charset="0"/>
                <a:ea typeface="MS PGothic" panose="020B0600070205080204" pitchFamily="34" charset="-128"/>
              </a:defRPr>
            </a:lvl8pPr>
            <a:lvl9pPr marL="1799044" algn="l" defTabSz="449762" rtl="0" fontAlgn="base">
              <a:spcBef>
                <a:spcPct val="0"/>
              </a:spcBef>
              <a:spcAft>
                <a:spcPct val="0"/>
              </a:spcAft>
              <a:defRPr sz="3148">
                <a:solidFill>
                  <a:srgbClr val="2D7127"/>
                </a:solidFill>
                <a:latin typeface="Arial" panose="020B0604020202020204" pitchFamily="34" charset="0"/>
                <a:ea typeface="MS PGothic" panose="020B0600070205080204" pitchFamily="34" charset="-128"/>
              </a:defRPr>
            </a:lvl9pPr>
          </a:lstStyle>
          <a:p>
            <a:pPr defTabSz="615914" eaLnBrk="1" hangingPunct="1">
              <a:spcAft>
                <a:spcPts val="1000"/>
              </a:spcAft>
            </a:pPr>
            <a:r>
              <a:rPr lang="en-US" sz="2000" b="1" dirty="0">
                <a:solidFill>
                  <a:srgbClr val="0078B3"/>
                </a:solidFill>
                <a:latin typeface="Arial" panose="020B0604020202020204" pitchFamily="34" charset="0"/>
                <a:cs typeface="Arial" panose="020B0604020202020204" pitchFamily="34" charset="0"/>
              </a:rPr>
              <a:t>Expect great care when you’re expecting</a:t>
            </a:r>
            <a:endParaRPr lang="en-US" sz="2000" b="1" dirty="0">
              <a:solidFill>
                <a:srgbClr val="0078B3"/>
              </a:solidFill>
              <a:latin typeface="Arial" panose="020B0604020202020204" pitchFamily="34" charset="0"/>
              <a:ea typeface="MS PGothic" charset="0"/>
              <a:cs typeface="Arial" panose="020B0604020202020204" pitchFamily="34" charset="0"/>
            </a:endParaRPr>
          </a:p>
        </p:txBody>
      </p:sp>
      <p:sp>
        <p:nvSpPr>
          <p:cNvPr id="16" name="TextBox 2">
            <a:extLst>
              <a:ext uri="{FF2B5EF4-FFF2-40B4-BE49-F238E27FC236}">
                <a16:creationId xmlns:a16="http://schemas.microsoft.com/office/drawing/2014/main" id="{C2942C66-248F-4D75-A152-4839D9C5EC6D}"/>
              </a:ext>
            </a:extLst>
          </p:cNvPr>
          <p:cNvSpPr txBox="1">
            <a:spLocks noChangeArrowheads="1"/>
          </p:cNvSpPr>
          <p:nvPr/>
        </p:nvSpPr>
        <p:spPr bwMode="auto">
          <a:xfrm>
            <a:off x="1650087" y="2155490"/>
            <a:ext cx="6926492" cy="2215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eaLnBrk="1" fontAlgn="auto" hangingPunct="1">
              <a:spcBef>
                <a:spcPts val="0"/>
              </a:spcBef>
              <a:spcAft>
                <a:spcPts val="3200"/>
              </a:spcAft>
              <a:buClr>
                <a:srgbClr val="0170C0"/>
              </a:buClr>
              <a:defRPr/>
            </a:pPr>
            <a:r>
              <a:rPr lang="en-US" sz="1600" dirty="0"/>
              <a:t>A dedicated prenatal care team </a:t>
            </a:r>
          </a:p>
          <a:p>
            <a:pPr marL="0" indent="0" eaLnBrk="1" fontAlgn="auto" hangingPunct="1">
              <a:spcBef>
                <a:spcPts val="0"/>
              </a:spcBef>
              <a:spcAft>
                <a:spcPts val="3200"/>
              </a:spcAft>
              <a:buClr>
                <a:srgbClr val="0170C0"/>
              </a:buClr>
              <a:defRPr/>
            </a:pPr>
            <a:r>
              <a:rPr lang="en-US" sz="1600" dirty="0"/>
              <a:t>A personalized birth plan </a:t>
            </a:r>
          </a:p>
          <a:p>
            <a:pPr marL="0" indent="0" eaLnBrk="1" fontAlgn="auto" hangingPunct="1">
              <a:spcBef>
                <a:spcPts val="0"/>
              </a:spcBef>
              <a:spcAft>
                <a:spcPts val="3200"/>
              </a:spcAft>
              <a:buClr>
                <a:srgbClr val="0170C0"/>
              </a:buClr>
              <a:defRPr/>
            </a:pPr>
            <a:r>
              <a:rPr lang="en-US" sz="1600" dirty="0"/>
              <a:t>Care and support every step of the way</a:t>
            </a:r>
          </a:p>
          <a:p>
            <a:pPr marL="0" indent="0" eaLnBrk="1" fontAlgn="auto" hangingPunct="1">
              <a:spcBef>
                <a:spcPts val="0"/>
              </a:spcBef>
              <a:spcAft>
                <a:spcPts val="3200"/>
              </a:spcAft>
              <a:buClr>
                <a:srgbClr val="0170C0"/>
              </a:buClr>
              <a:defRPr/>
            </a:pPr>
            <a:r>
              <a:rPr lang="en-US" sz="1600" dirty="0"/>
              <a:t>Support that doesn’t stop at delivery</a:t>
            </a:r>
          </a:p>
        </p:txBody>
      </p:sp>
      <p:pic>
        <p:nvPicPr>
          <p:cNvPr id="14" name="Picture 13" descr="QR Code">
            <a:extLst>
              <a:ext uri="{FF2B5EF4-FFF2-40B4-BE49-F238E27FC236}">
                <a16:creationId xmlns:a16="http://schemas.microsoft.com/office/drawing/2014/main" id="{9CF70613-A907-2C9A-5DF5-70F2F78EB29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45591" y="4618684"/>
            <a:ext cx="767620" cy="767620"/>
          </a:xfrm>
          <a:prstGeom prst="rect">
            <a:avLst/>
          </a:prstGeom>
        </p:spPr>
      </p:pic>
      <p:sp>
        <p:nvSpPr>
          <p:cNvPr id="38" name="TextBox 37">
            <a:extLst>
              <a:ext uri="{FF2B5EF4-FFF2-40B4-BE49-F238E27FC236}">
                <a16:creationId xmlns:a16="http://schemas.microsoft.com/office/drawing/2014/main" id="{F003F2EC-4CD9-4E01-A5E7-31A699031A2F}"/>
              </a:ext>
            </a:extLst>
          </p:cNvPr>
          <p:cNvSpPr txBox="1">
            <a:spLocks noChangeArrowheads="1"/>
          </p:cNvSpPr>
          <p:nvPr/>
        </p:nvSpPr>
        <p:spPr bwMode="auto">
          <a:xfrm>
            <a:off x="1586606" y="4594391"/>
            <a:ext cx="36146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45720" rIns="0" bIns="45720" anchor="t">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Aft>
                <a:spcPts val="0"/>
              </a:spcAft>
            </a:pPr>
            <a:r>
              <a:rPr lang="en-US" sz="1400" dirty="0">
                <a:latin typeface="Arial"/>
                <a:ea typeface="MS PGothic"/>
              </a:rPr>
              <a:t>Learn </a:t>
            </a:r>
            <a:r>
              <a:rPr lang="en-US" sz="1400" dirty="0">
                <a:solidFill>
                  <a:srgbClr val="000000"/>
                </a:solidFill>
                <a:latin typeface="Arial"/>
                <a:ea typeface="MS PGothic"/>
              </a:rPr>
              <a:t>more about </a:t>
            </a:r>
            <a:r>
              <a:rPr lang="en-US" sz="1400" b="1" dirty="0">
                <a:solidFill>
                  <a:srgbClr val="0078B3"/>
                </a:solidFill>
                <a:latin typeface="Arial"/>
                <a:ea typeface="MS PGothic"/>
                <a:hlinkClick r:id="rId14">
                  <a:extLst>
                    <a:ext uri="{A12FA001-AC4F-418D-AE19-62706E023703}">
                      <ahyp:hlinkClr xmlns:ahyp="http://schemas.microsoft.com/office/drawing/2018/hyperlinkcolor" val="tx"/>
                    </a:ext>
                  </a:extLst>
                </a:hlinkClick>
              </a:rPr>
              <a:t>maternity care</a:t>
            </a:r>
            <a:r>
              <a:rPr lang="en-US" sz="1400" dirty="0">
                <a:solidFill>
                  <a:srgbClr val="0078B3"/>
                </a:solidFill>
                <a:latin typeface="Arial"/>
                <a:ea typeface="MS PGothic"/>
              </a:rPr>
              <a:t> </a:t>
            </a:r>
            <a:br>
              <a:rPr lang="en-US" sz="1400" dirty="0">
                <a:solidFill>
                  <a:schemeClr val="tx1">
                    <a:lumMod val="65000"/>
                    <a:lumOff val="35000"/>
                  </a:schemeClr>
                </a:solidFill>
                <a:latin typeface="Arial"/>
                <a:ea typeface="MS PGothic"/>
              </a:rPr>
            </a:br>
            <a:r>
              <a:rPr lang="en-US" sz="1400" dirty="0">
                <a:latin typeface="Arial"/>
                <a:ea typeface="MS PGothic"/>
              </a:rPr>
              <a:t>that's built around you.</a:t>
            </a:r>
          </a:p>
        </p:txBody>
      </p:sp>
    </p:spTree>
    <p:extLst>
      <p:ext uri="{BB962C8B-B14F-4D97-AF65-F5344CB8AC3E}">
        <p14:creationId xmlns:p14="http://schemas.microsoft.com/office/powerpoint/2010/main" val="2051541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28C54029F4DB868B612626EAE29" ma:contentTypeVersion="19" ma:contentTypeDescription="Create a new document." ma:contentTypeScope="" ma:versionID="a4dae0f6f3a5cf674850d50aac75eb51">
  <xsd:schema xmlns:xsd="http://www.w3.org/2001/XMLSchema" xmlns:xs="http://www.w3.org/2001/XMLSchema" xmlns:p="http://schemas.microsoft.com/office/2006/metadata/properties" xmlns:ns2="7ba156f6-2807-4f72-b5f2-459324b60082" xmlns:ns3="f80a9eb8-929f-4427-b077-d4696d2fa1c0" targetNamespace="http://schemas.microsoft.com/office/2006/metadata/properties" ma:root="true" ma:fieldsID="d83ba7809da5de2bbbab6ad326b81702" ns2:_="" ns3:_="">
    <xsd:import namespace="7ba156f6-2807-4f72-b5f2-459324b60082"/>
    <xsd:import namespace="f80a9eb8-929f-4427-b077-d4696d2fa1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a156f6-2807-4f72-b5f2-459324b60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564e3ee-bcff-4be1-9620-ba5d8a73680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0a9eb8-929f-4427-b077-d4696d2fa1c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5aeb388-adb5-4625-942d-ff40bac8379d}" ma:internalName="TaxCatchAll" ma:showField="CatchAllData" ma:web="f80a9eb8-929f-4427-b077-d4696d2fa1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80a9eb8-929f-4427-b077-d4696d2fa1c0" xsi:nil="true"/>
    <lcf76f155ced4ddcb4097134ff3c332f xmlns="7ba156f6-2807-4f72-b5f2-459324b600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BAB67D-9E83-416E-9CC5-31066A9FCF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a156f6-2807-4f72-b5f2-459324b60082"/>
    <ds:schemaRef ds:uri="f80a9eb8-929f-4427-b077-d4696d2fa1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4AE180-5D4D-4751-93B3-055504FFA965}">
  <ds:schemaRefs>
    <ds:schemaRef ds:uri="http://schemas.microsoft.com/sharepoint/v3/contenttype/forms"/>
  </ds:schemaRefs>
</ds:datastoreItem>
</file>

<file path=customXml/itemProps3.xml><?xml version="1.0" encoding="utf-8"?>
<ds:datastoreItem xmlns:ds="http://schemas.openxmlformats.org/officeDocument/2006/customXml" ds:itemID="{916FAC3F-EC4E-4F19-8679-20304D1DD3AE}">
  <ds:schemaRef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f80a9eb8-929f-4427-b077-d4696d2fa1c0"/>
    <ds:schemaRef ds:uri="7ba156f6-2807-4f72-b5f2-459324b60082"/>
    <ds:schemaRef ds:uri="http://purl.org/dc/terms/"/>
  </ds:schemaRefs>
</ds:datastoreItem>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emplate/>
  <TotalTime>14243</TotalTime>
  <Words>1591</Words>
  <Application>Microsoft Office PowerPoint</Application>
  <PresentationFormat>Widescreen</PresentationFormat>
  <Paragraphs>190</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MS PGothic</vt:lpstr>
      <vt:lpstr>Arial</vt:lpstr>
      <vt:lpstr>Arial Black</vt:lpstr>
      <vt:lpstr>Calibri</vt:lpstr>
      <vt:lpstr>Gotham 4r</vt:lpstr>
      <vt:lpstr>Gotham Bold</vt:lpstr>
      <vt:lpstr>Helvetica Neue</vt:lpstr>
      <vt:lpstr>Wingdings</vt:lpstr>
      <vt:lpstr>1_Office Theme</vt:lpstr>
      <vt:lpstr>PowerPoint Presentation</vt:lpstr>
      <vt:lpstr>Experience health care  designed with you in mind</vt:lpstr>
      <vt:lpstr>Why choose Kaiser Permanente?</vt:lpstr>
      <vt:lpstr>Care that’s convenient</vt:lpstr>
      <vt:lpstr>Convenient prescription refills</vt:lpstr>
      <vt:lpstr>Convenient care while traveling</vt:lpstr>
      <vt:lpstr>Resources for mental health</vt:lpstr>
      <vt:lpstr>Resources for everyday wellness</vt:lpstr>
      <vt:lpstr>World-class maternity care</vt:lpstr>
      <vt:lpstr>PowerPoint Presentation</vt:lpstr>
      <vt:lpstr>Service areas in Mid-Atlantic  States</vt:lpstr>
      <vt:lpstr>It’s easy to get started</vt:lpstr>
      <vt:lpstr>Complete care to help you  live a fuller, healthier life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Open Enrollment PowerPoint Presentation</dc:title>
  <dc:creator>Kaiser Permanente</dc:creator>
  <cp:lastModifiedBy>Joi Ben</cp:lastModifiedBy>
  <cp:revision>290</cp:revision>
  <cp:lastPrinted>2018-08-03T17:12:05Z</cp:lastPrinted>
  <dcterms:created xsi:type="dcterms:W3CDTF">2015-08-18T20:41:25Z</dcterms:created>
  <dcterms:modified xsi:type="dcterms:W3CDTF">2025-01-16T19:33:33Z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0x01010026CA828C54029F4DB868B612626EAE29</vt:lpwstr>
  </property>
  <property fmtid="{D5CDD505-2E9C-101B-9397-08002B2CF9AE}" pid="3" name="HPICategory">
    <vt:lpwstr/>
  </property>
  <property fmtid="{D5CDD505-2E9C-101B-9397-08002B2CF9AE}" pid="4" name="HPIDistributionOptions">
    <vt:lpwstr/>
  </property>
  <property fmtid="{D5CDD505-2E9C-101B-9397-08002B2CF9AE}" pid="5" name="HPIAssociatedPages">
    <vt:lpwstr>4026;#$Second Sale OE Collateral - All Regions 2024$|fc8cdf77-1307-4ef5-b75b-49295b54e813</vt:lpwstr>
  </property>
  <property fmtid="{D5CDD505-2E9C-101B-9397-08002B2CF9AE}" pid="6" name="HPIPageSections">
    <vt:lpwstr>111;#Section 5|0b77d463-af3d-47f5-8717-5d99d23ea5d4</vt:lpwstr>
  </property>
  <property fmtid="{D5CDD505-2E9C-101B-9397-08002B2CF9AE}" pid="7" name="HPIRegion">
    <vt:lpwstr>30;#All Enterprise|06f980c2-6c17-4690-9d3b-0bdce218bb8c</vt:lpwstr>
  </property>
  <property fmtid="{D5CDD505-2E9C-101B-9397-08002B2CF9AE}" pid="8" name="HPILanguage">
    <vt:lpwstr/>
  </property>
  <property fmtid="{D5CDD505-2E9C-101B-9397-08002B2CF9AE}" pid="9" name="HPIKeywords">
    <vt:lpwstr>292;#open enrollment|a64e0f05-d840-45bb-b9df-c3169ccb10a7;#673;#second sale|a1539457-157b-4a4a-816d-3ee815c0e1f4</vt:lpwstr>
  </property>
  <property fmtid="{D5CDD505-2E9C-101B-9397-08002B2CF9AE}" pid="10" name="HPIDocumentOptions">
    <vt:lpwstr/>
  </property>
  <property fmtid="{D5CDD505-2E9C-101B-9397-08002B2CF9AE}" pid="11" name="g3f37e44716d4e2fa6febacf58155248">
    <vt:lpwstr>open enrollment|a64e0f05-d840-45bb-b9df-c3169ccb10a7;second sale|a1539457-157b-4a4a-816d-3ee815c0e1f4</vt:lpwstr>
  </property>
  <property fmtid="{D5CDD505-2E9C-101B-9397-08002B2CF9AE}" pid="12" name="MultiLinks">
    <vt:bool>false</vt:bool>
  </property>
  <property fmtid="{D5CDD505-2E9C-101B-9397-08002B2CF9AE}" pid="13" name="l86ec8f59bd94bd59a447937b4f69990">
    <vt:lpwstr>$Second Sale OE Collateral - All Regions 2020$|c3fdfdfd-7bec-49cd-bd92-da1eb92a1cb9</vt:lpwstr>
  </property>
  <property fmtid="{D5CDD505-2E9C-101B-9397-08002B2CF9AE}" pid="14" name="cb7cdb739a5740ca8c6d6be39ef7e66f">
    <vt:lpwstr/>
  </property>
  <property fmtid="{D5CDD505-2E9C-101B-9397-08002B2CF9AE}" pid="15" name="j405839e8a874c67974da76a29375a05">
    <vt:lpwstr>California|51a915a8-ceaa-4c9f-83ca-e61adc42f36e</vt:lpwstr>
  </property>
  <property fmtid="{D5CDD505-2E9C-101B-9397-08002B2CF9AE}" pid="16" name="HPIDescription">
    <vt:lpwstr/>
  </property>
  <property fmtid="{D5CDD505-2E9C-101B-9397-08002B2CF9AE}" pid="17" name="HPIValidThroughDate">
    <vt:lpwstr/>
  </property>
  <property fmtid="{D5CDD505-2E9C-101B-9397-08002B2CF9AE}" pid="18" name="HPIOwner">
    <vt:lpwstr/>
  </property>
  <property fmtid="{D5CDD505-2E9C-101B-9397-08002B2CF9AE}" pid="19" name="WFIndicator">
    <vt:lpwstr>InitialUpload</vt:lpwstr>
  </property>
  <property fmtid="{D5CDD505-2E9C-101B-9397-08002B2CF9AE}" pid="20" name="kdf792ea22b24bb7a4a94edbec2b0f4d">
    <vt:lpwstr/>
  </property>
  <property fmtid="{D5CDD505-2E9C-101B-9397-08002B2CF9AE}" pid="21" name="m5bc533ed8f642439ee055801e1b124a">
    <vt:lpwstr>Section 4|4a6acc87-08a2-4cff-a99e-0f841a30a893</vt:lpwstr>
  </property>
  <property fmtid="{D5CDD505-2E9C-101B-9397-08002B2CF9AE}" pid="22" name="Last Updated">
    <vt:lpwstr/>
  </property>
  <property fmtid="{D5CDD505-2E9C-101B-9397-08002B2CF9AE}" pid="23" name="HPIContentStrategist">
    <vt:lpwstr/>
  </property>
  <property fmtid="{D5CDD505-2E9C-101B-9397-08002B2CF9AE}" pid="24" name="OID">
    <vt:lpwstr/>
  </property>
  <property fmtid="{D5CDD505-2E9C-101B-9397-08002B2CF9AE}" pid="25" name="TaxCatchAll">
    <vt:lpwstr>16;#California|51a915a8-ceaa-4c9f-83ca-e61adc42f36e;#2582;#$Second Sale OE Collateral - All Regions 2020$|c3fdfdfd-7bec-49cd-bd92-da1eb92a1cb9;#2601;#2020 Open Enrollment|f8132f6c-ebcb-4b74-b654-3c9e762fe1c7;#80;#Section 4|4a6acc87-08a2-4cff-a99e-0f841a30a893;#62;#open enrollment|a64e0f05-d840-45bb-b9df-c3169ccb10a7;#2523;#Consumer/Member|8e1388f6-17b6-4f43-a85f-e6788b1ba4b5;#2023;#second sale|a1539457-157b-4a4a-816d-3ee815c0e1f4</vt:lpwstr>
  </property>
  <property fmtid="{D5CDD505-2E9C-101B-9397-08002B2CF9AE}" pid="26" name="DocumentOrder">
    <vt:lpwstr/>
  </property>
  <property fmtid="{D5CDD505-2E9C-101B-9397-08002B2CF9AE}" pid="27" name="HPIAvailableByDate">
    <vt:lpwstr/>
  </property>
  <property fmtid="{D5CDD505-2E9C-101B-9397-08002B2CF9AE}" pid="28" name="l0bd4fce218f442cbdff4b8400943baf">
    <vt:lpwstr/>
  </property>
  <property fmtid="{D5CDD505-2E9C-101B-9397-08002B2CF9AE}" pid="29" name="Comments (Admin Use Only)">
    <vt:lpwstr/>
  </property>
  <property fmtid="{D5CDD505-2E9C-101B-9397-08002B2CF9AE}" pid="30" name="HPIDeveloper">
    <vt:lpwstr/>
  </property>
  <property fmtid="{D5CDD505-2E9C-101B-9397-08002B2CF9AE}" pid="31" name="c58197a402844ecd816aa8ca8ccfd47e">
    <vt:lpwstr/>
  </property>
  <property fmtid="{D5CDD505-2E9C-101B-9397-08002B2CF9AE}" pid="32" name="showpadTags">
    <vt:lpwstr>859;#Consumer/Member|8e1388f6-17b6-4f43-a85f-e6788b1ba4b5;#4022;#2024 Open Enrollment|c346ccc0-9fa1-4549-a008-cc37dcbb3b51;#124;#Large Group|72b17c9f-f2dc-4567-b03f-c4dda2810c84;#3401;#All Regions Open Enrollment|09162ab3-430b-4e93-b192-e3beccf16c3d;#3641;#All Regions Small Group|934da032-1c52-462d-901f-3c38302515bb</vt:lpwstr>
  </property>
  <property fmtid="{D5CDD505-2E9C-101B-9397-08002B2CF9AE}" pid="33" name="_dlc_DocIdItemGuid">
    <vt:lpwstr>710fc4b0-82d3-4314-8976-a351d998d83d</vt:lpwstr>
  </property>
  <property fmtid="{D5CDD505-2E9C-101B-9397-08002B2CF9AE}" pid="34" name="MediaServiceImageTags">
    <vt:lpwstr/>
  </property>
  <property fmtid="{D5CDD505-2E9C-101B-9397-08002B2CF9AE}" pid="35" name="ShowThumbnail">
    <vt:bool>false</vt:bool>
  </property>
  <property fmtid="{D5CDD505-2E9C-101B-9397-08002B2CF9AE}" pid="36" name="sendToShowpad">
    <vt:bool>true</vt:bool>
  </property>
  <property fmtid="{D5CDD505-2E9C-101B-9397-08002B2CF9AE}" pid="37" name="editable">
    <vt:bool>false</vt:bool>
  </property>
  <property fmtid="{D5CDD505-2E9C-101B-9397-08002B2CF9AE}" pid="38" name="g0aefb5920bb496cb27df9b3b838f284">
    <vt:lpwstr>open enrollment|a64e0f05-d840-45bb-b9df-c3169ccb10a7;second sale|a1539457-157b-4a4a-816d-3ee815c0e1f4</vt:lpwstr>
  </property>
  <property fmtid="{D5CDD505-2E9C-101B-9397-08002B2CF9AE}" pid="39" name="HPIIdentifyingNumber">
    <vt:lpwstr>1145899401</vt:lpwstr>
  </property>
  <property fmtid="{D5CDD505-2E9C-101B-9397-08002B2CF9AE}" pid="40" name="n037d6b13dd64ba4870e838f4b03b832">
    <vt:lpwstr>$Second Sale OE Collateral - All Regions 2020$|c3fdfdfd-7bec-49cd-bd92-da1eb92a1cb9</vt:lpwstr>
  </property>
  <property fmtid="{D5CDD505-2E9C-101B-9397-08002B2CF9AE}" pid="41" name="downloadable">
    <vt:bool>true</vt:bool>
  </property>
  <property fmtid="{D5CDD505-2E9C-101B-9397-08002B2CF9AE}" pid="42" name="i47d06ce3c4341c98037a4e7e53381c0">
    <vt:lpwstr>Consumer/Member|8e1388f6-17b6-4f43-a85f-e6788b1ba4b5;2020 Open Enrollment|f8132f6c-ebcb-4b74-b654-3c9e762fe1c7</vt:lpwstr>
  </property>
  <property fmtid="{D5CDD505-2E9C-101B-9397-08002B2CF9AE}" pid="43" name="f87c3486442741548169d8943d8b2aec">
    <vt:lpwstr>Section 4|4a6acc87-08a2-4cff-a99e-0f841a30a893</vt:lpwstr>
  </property>
  <property fmtid="{D5CDD505-2E9C-101B-9397-08002B2CF9AE}" pid="44" name="HPIOrderingInfo">
    <vt:lpwstr>Ordering Info: Not stocked. PPT only.</vt:lpwstr>
  </property>
  <property fmtid="{D5CDD505-2E9C-101B-9397-08002B2CF9AE}" pid="45" name="shareable">
    <vt:bool>true</vt:bool>
  </property>
  <property fmtid="{D5CDD505-2E9C-101B-9397-08002B2CF9AE}" pid="46" name="m4ee85b08fca46bdb43cdb6a3323af18">
    <vt:lpwstr/>
  </property>
  <property fmtid="{D5CDD505-2E9C-101B-9397-08002B2CF9AE}" pid="47" name="n8332d8096bd460db80681e248a6cf13">
    <vt:lpwstr>California|51a915a8-ceaa-4c9f-83ca-e61adc42f36e</vt:lpwstr>
  </property>
  <property fmtid="{D5CDD505-2E9C-101B-9397-08002B2CF9AE}" pid="48" name="HPIThumbnailIcon">
    <vt:lpwstr>, </vt:lpwstr>
  </property>
  <property fmtid="{D5CDD505-2E9C-101B-9397-08002B2CF9AE}" pid="49" name="HPILastUpdated">
    <vt:filetime>2023-07-24T16:46:42Z</vt:filetime>
  </property>
  <property fmtid="{D5CDD505-2E9C-101B-9397-08002B2CF9AE}" pid="50" name="kf9d439cb49f41769ddf90920cf0bbe1">
    <vt:lpwstr/>
  </property>
  <property fmtid="{D5CDD505-2E9C-101B-9397-08002B2CF9AE}" pid="51" name="ff28582f10bd43a79385002c1d49b4e4">
    <vt:lpwstr/>
  </property>
  <property fmtid="{D5CDD505-2E9C-101B-9397-08002B2CF9AE}" pid="52" name="l8717813ec9146febedeeb2b9b82b486">
    <vt:lpwstr/>
  </property>
</Properties>
</file>